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9" r:id="rId16"/>
    <p:sldId id="280" r:id="rId17"/>
    <p:sldId id="281" r:id="rId18"/>
    <p:sldId id="287" r:id="rId19"/>
    <p:sldId id="286" r:id="rId20"/>
    <p:sldId id="282" r:id="rId21"/>
    <p:sldId id="290" r:id="rId22"/>
    <p:sldId id="293" r:id="rId23"/>
    <p:sldId id="292" r:id="rId24"/>
    <p:sldId id="289" r:id="rId25"/>
    <p:sldId id="285" r:id="rId26"/>
  </p:sldIdLst>
  <p:sldSz cx="9144000" cy="6858000" type="screen4x3"/>
  <p:notesSz cx="6858000" cy="9144000"/>
  <p:defaultTextStyle>
    <a:defPPr>
      <a:defRPr lang="zh-TW"/>
    </a:defPPr>
    <a:lvl1pPr marL="0" lvl="0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1pPr>
    <a:lvl2pPr marL="457200" lvl="1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2pPr>
    <a:lvl3pPr marL="914400" lvl="2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3pPr>
    <a:lvl4pPr marL="1371600" lvl="3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4pPr>
    <a:lvl5pPr marL="1828800" lvl="4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5pPr>
    <a:lvl6pPr marL="2286000" lvl="5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6pPr>
    <a:lvl7pPr marL="2743200" lvl="6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7pPr>
    <a:lvl8pPr marL="3200400" lvl="7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8pPr>
    <a:lvl9pPr marL="3657600" lvl="8" indent="0" algn="l" defTabSz="914400" rtl="0" eaLnBrk="1" fontAlgn="b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3300"/>
    <a:srgbClr val="0033CC"/>
    <a:srgbClr val="CCFFFF"/>
    <a:srgbClr val="FFFF99"/>
    <a:srgbClr val="CCECFF"/>
    <a:srgbClr val="DDDDDD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5"/>
    <p:restoredTop sz="90929"/>
  </p:normalViewPr>
  <p:slideViewPr>
    <p:cSldViewPr showGuides="1">
      <p:cViewPr>
        <p:scale>
          <a:sx n="50" d="100"/>
          <a:sy n="50" d="100"/>
        </p:scale>
        <p:origin x="-900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TW" altLang="en-US" dirty="0"/>
              <a:t>按一下以編輯母片標題樣式</a:t>
            </a:r>
            <a:endParaRPr lang="zh-TW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按一下以編輯母片文字樣式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fontAlgn="base">
              <a:defRPr sz="1400"/>
            </a:lvl1pPr>
          </a:lstStyle>
          <a:p>
            <a:pPr lvl="0"/>
            <a:fld id="{BB962C8B-B14F-4D97-AF65-F5344CB8AC3E}" type="datetime1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fontAlgn="base">
              <a:defRPr sz="1400"/>
            </a:lvl1pPr>
          </a:lstStyle>
          <a:p>
            <a:pPr lvl="0"/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fontAlgn="base">
              <a:defRPr sz="1400"/>
            </a:lvl1pPr>
          </a:lstStyle>
          <a:p>
            <a:pPr lvl="0"/>
            <a:fld id="{9A0DB2DC-4C9A-4742-B13C-FB6460FD3503}" type="slidenum">
              <a:rPr lang="zh-TW" altLang="en-US" dirty="0">
                <a:latin typeface="Times New Roman" panose="02020603050405020304" pitchFamily="18" charset="0"/>
                <a:ea typeface="PMingLiU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2pPr>
      <a:lvl3pPr marL="914400" lvl="2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3pPr>
      <a:lvl4pPr marL="1371600" lvl="3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4pPr>
      <a:lvl5pPr marL="1828800" lvl="4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5pPr>
      <a:lvl6pPr marL="2286000" lvl="5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6pPr>
      <a:lvl7pPr marL="2743200" lvl="6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7pPr>
      <a:lvl8pPr marL="3200400" lvl="7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8pPr>
      <a:lvl9pPr marL="3657600" lvl="8" indent="0" algn="l" defTabSz="914400" rtl="0" eaLnBrk="1" fontAlgn="b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wmf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0.png"/><Relationship Id="rId2" Type="http://schemas.openxmlformats.org/officeDocument/2006/relationships/oleObject" Target="../embeddings/oleObject4.bin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jpeg"/><Relationship Id="rId2" Type="http://schemas.openxmlformats.org/officeDocument/2006/relationships/image" Target="../media/image21.jpeg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9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28.emf"/><Relationship Id="rId1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2049"/>
          <p:cNvSpPr txBox="1"/>
          <p:nvPr/>
        </p:nvSpPr>
        <p:spPr>
          <a:xfrm>
            <a:off x="914400" y="2362200"/>
            <a:ext cx="73152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4000" b="1">
                <a:latin typeface="Times New Roman" panose="02020603050405020304" pitchFamily="18" charset="0"/>
                <a:ea typeface="PMingLiU" pitchFamily="18" charset="-120"/>
              </a:rPr>
              <a:t>Basic Theory of Measurement</a:t>
            </a:r>
            <a:endParaRPr lang="en-US" altLang="zh-TW" sz="4000" b="1">
              <a:latin typeface="Times New Roman" panose="02020603050405020304" pitchFamily="18" charset="0"/>
              <a:ea typeface="PMingLiU" pitchFamily="18" charset="-120"/>
            </a:endParaRPr>
          </a:p>
          <a:p>
            <a:pPr fontAlgn="base">
              <a:spcBef>
                <a:spcPct val="50000"/>
              </a:spcBef>
            </a:pPr>
            <a:r>
              <a:rPr lang="en-US" altLang="zh-TW" sz="4000" b="1">
                <a:latin typeface="Times New Roman" panose="02020603050405020304" pitchFamily="18" charset="0"/>
                <a:ea typeface="PMingLiU" pitchFamily="18" charset="-120"/>
              </a:rPr>
              <a:t>            (</a:t>
            </a:r>
            <a:r>
              <a:rPr lang="zh-TW" altLang="en-US" sz="4000" b="1" dirty="0">
                <a:latin typeface="Times New Roman" panose="02020603050405020304" pitchFamily="18" charset="0"/>
                <a:ea typeface="PMingLiU" pitchFamily="18" charset="-120"/>
              </a:rPr>
              <a:t>量測基本理論</a:t>
            </a:r>
            <a:r>
              <a:rPr lang="en-US" altLang="zh-TW" sz="4000" b="1" dirty="0">
                <a:latin typeface="Times New Roman" panose="02020603050405020304" pitchFamily="18" charset="0"/>
                <a:ea typeface="PMingLiU" pitchFamily="18" charset="-120"/>
              </a:rPr>
              <a:t>)</a:t>
            </a:r>
            <a:endParaRPr lang="en-US" altLang="zh-TW" sz="4000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pic>
        <p:nvPicPr>
          <p:cNvPr id="2052" name="图片 2051" descr="C:\Program Files\Common Files\Microsoft Shared\Clipart\cagcat50\MP00640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34200" y="0"/>
            <a:ext cx="2209800" cy="2438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文本框 12289"/>
          <p:cNvSpPr txBox="1"/>
          <p:nvPr/>
        </p:nvSpPr>
        <p:spPr>
          <a:xfrm>
            <a:off x="457200" y="457200"/>
            <a:ext cx="419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三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. 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長度量測之四大基本原則</a:t>
            </a:r>
            <a:endParaRPr lang="zh-TW" altLang="en-US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914400" y="11430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1.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阿貝原則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914400" y="30480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2.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最小變形原則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297" name="文本框 12296"/>
          <p:cNvSpPr txBox="1"/>
          <p:nvPr/>
        </p:nvSpPr>
        <p:spPr>
          <a:xfrm>
            <a:off x="990600" y="1708150"/>
            <a:ext cx="3505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是指量測軸線應與基准軸線在同一直線上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8" name="文本框 12297"/>
          <p:cNvSpPr txBox="1"/>
          <p:nvPr/>
        </p:nvSpPr>
        <p:spPr>
          <a:xfrm>
            <a:off x="838200" y="3505200"/>
            <a:ext cx="7848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為了使結果準確可靠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在測量中應該盡量做到使各种原因所引起的變形為最小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這就是測量的最小變形原則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99" name="文本框 12298"/>
          <p:cNvSpPr txBox="1"/>
          <p:nvPr/>
        </p:nvSpPr>
        <p:spPr>
          <a:xfrm>
            <a:off x="1447800" y="4267200"/>
            <a:ext cx="586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引起工件變形的因素主要有以下幾個方面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00" name="文本框 12299"/>
          <p:cNvSpPr txBox="1"/>
          <p:nvPr/>
        </p:nvSpPr>
        <p:spPr>
          <a:xfrm>
            <a:off x="1447800" y="4648200"/>
            <a:ext cx="381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測量力引起的接觸變形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301" name="文本框 12300"/>
          <p:cNvSpPr txBox="1"/>
          <p:nvPr/>
        </p:nvSpPr>
        <p:spPr>
          <a:xfrm>
            <a:off x="1447800" y="5105400"/>
            <a:ext cx="716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自重變形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采用艾利點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貝塞爾點支撐可減小變形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02" name="文本框 12301"/>
          <p:cNvSpPr txBox="1"/>
          <p:nvPr/>
        </p:nvSpPr>
        <p:spPr>
          <a:xfrm>
            <a:off x="1447800" y="5638800"/>
            <a:ext cx="7086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熱變形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材料不均勻和受熱不均勻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溫度影響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305" name="矩形 12304"/>
          <p:cNvSpPr/>
          <p:nvPr/>
        </p:nvSpPr>
        <p:spPr>
          <a:xfrm>
            <a:off x="381000" y="1066800"/>
            <a:ext cx="8382000" cy="5410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2306" name="图片 1230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47244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7" name="图片 1230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51816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8" name="图片 1230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7800" y="57150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9" name="直接连接符 12308"/>
          <p:cNvSpPr/>
          <p:nvPr/>
        </p:nvSpPr>
        <p:spPr>
          <a:xfrm>
            <a:off x="4648200" y="1752600"/>
            <a:ext cx="0" cy="1295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0" name="直接连接符 12309"/>
          <p:cNvSpPr/>
          <p:nvPr/>
        </p:nvSpPr>
        <p:spPr>
          <a:xfrm>
            <a:off x="4648200" y="3048000"/>
            <a:ext cx="2286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1" name="直接连接符 12310"/>
          <p:cNvSpPr/>
          <p:nvPr/>
        </p:nvSpPr>
        <p:spPr>
          <a:xfrm flipV="1">
            <a:off x="4876800" y="23622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2" name="直接连接符 12311"/>
          <p:cNvSpPr/>
          <p:nvPr/>
        </p:nvSpPr>
        <p:spPr>
          <a:xfrm>
            <a:off x="4876800" y="23622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3" name="直接连接符 12312"/>
          <p:cNvSpPr/>
          <p:nvPr/>
        </p:nvSpPr>
        <p:spPr>
          <a:xfrm>
            <a:off x="5486400" y="2514600"/>
            <a:ext cx="0" cy="7810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4" name="直接连接符 12313"/>
          <p:cNvSpPr/>
          <p:nvPr/>
        </p:nvSpPr>
        <p:spPr>
          <a:xfrm flipV="1">
            <a:off x="5486400" y="3124200"/>
            <a:ext cx="2286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5" name="直接连接符 12314"/>
          <p:cNvSpPr/>
          <p:nvPr/>
        </p:nvSpPr>
        <p:spPr>
          <a:xfrm flipV="1">
            <a:off x="5715000" y="25146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6" name="直接连接符 12315"/>
          <p:cNvSpPr/>
          <p:nvPr/>
        </p:nvSpPr>
        <p:spPr>
          <a:xfrm>
            <a:off x="5715000" y="25146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8" name="直接连接符 12317"/>
          <p:cNvSpPr/>
          <p:nvPr/>
        </p:nvSpPr>
        <p:spPr>
          <a:xfrm flipV="1">
            <a:off x="5562600" y="22098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9" name="直接连接符 12318"/>
          <p:cNvSpPr/>
          <p:nvPr/>
        </p:nvSpPr>
        <p:spPr>
          <a:xfrm>
            <a:off x="5486400" y="2514600"/>
            <a:ext cx="76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0" name="直接连接符 12319"/>
          <p:cNvSpPr/>
          <p:nvPr/>
        </p:nvSpPr>
        <p:spPr>
          <a:xfrm>
            <a:off x="5562600" y="22098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1" name="直接连接符 12320"/>
          <p:cNvSpPr/>
          <p:nvPr/>
        </p:nvSpPr>
        <p:spPr>
          <a:xfrm>
            <a:off x="6324600" y="22098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3" name="直接连接符 12322"/>
          <p:cNvSpPr/>
          <p:nvPr/>
        </p:nvSpPr>
        <p:spPr>
          <a:xfrm>
            <a:off x="4648200" y="17526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4" name="矩形 12323"/>
          <p:cNvSpPr/>
          <p:nvPr/>
        </p:nvSpPr>
        <p:spPr>
          <a:xfrm>
            <a:off x="5562600" y="1600200"/>
            <a:ext cx="762000" cy="304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25" name="直接连接符 12324"/>
          <p:cNvSpPr/>
          <p:nvPr/>
        </p:nvSpPr>
        <p:spPr>
          <a:xfrm>
            <a:off x="5334000" y="2057400"/>
            <a:ext cx="2514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6" name="直接连接符 12325"/>
          <p:cNvSpPr/>
          <p:nvPr/>
        </p:nvSpPr>
        <p:spPr>
          <a:xfrm>
            <a:off x="6324600" y="23622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7" name="直接连接符 12326"/>
          <p:cNvSpPr/>
          <p:nvPr/>
        </p:nvSpPr>
        <p:spPr>
          <a:xfrm>
            <a:off x="6324600" y="17526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8" name="直接连接符 12327"/>
          <p:cNvSpPr/>
          <p:nvPr/>
        </p:nvSpPr>
        <p:spPr>
          <a:xfrm>
            <a:off x="7848600" y="17526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9" name="直接连接符 12328"/>
          <p:cNvSpPr/>
          <p:nvPr/>
        </p:nvSpPr>
        <p:spPr>
          <a:xfrm>
            <a:off x="56388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0" name="直接连接符 12329"/>
          <p:cNvSpPr/>
          <p:nvPr/>
        </p:nvSpPr>
        <p:spPr>
          <a:xfrm>
            <a:off x="57150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1" name="直接连接符 12330"/>
          <p:cNvSpPr/>
          <p:nvPr/>
        </p:nvSpPr>
        <p:spPr>
          <a:xfrm>
            <a:off x="57912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2" name="直接连接符 12331"/>
          <p:cNvSpPr/>
          <p:nvPr/>
        </p:nvSpPr>
        <p:spPr>
          <a:xfrm>
            <a:off x="58674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3" name="直接连接符 12332"/>
          <p:cNvSpPr/>
          <p:nvPr/>
        </p:nvSpPr>
        <p:spPr>
          <a:xfrm>
            <a:off x="5943600" y="1905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4" name="直接连接符 12333"/>
          <p:cNvSpPr/>
          <p:nvPr/>
        </p:nvSpPr>
        <p:spPr>
          <a:xfrm>
            <a:off x="60198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5" name="直接连接符 12334"/>
          <p:cNvSpPr/>
          <p:nvPr/>
        </p:nvSpPr>
        <p:spPr>
          <a:xfrm>
            <a:off x="5562600" y="1905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6" name="直接连接符 12335"/>
          <p:cNvSpPr/>
          <p:nvPr/>
        </p:nvSpPr>
        <p:spPr>
          <a:xfrm>
            <a:off x="60960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7" name="直接连接符 12336"/>
          <p:cNvSpPr/>
          <p:nvPr/>
        </p:nvSpPr>
        <p:spPr>
          <a:xfrm>
            <a:off x="61722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38" name="直接连接符 12337"/>
          <p:cNvSpPr/>
          <p:nvPr/>
        </p:nvSpPr>
        <p:spPr>
          <a:xfrm>
            <a:off x="6248400" y="19812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1" name="直接连接符 12340"/>
          <p:cNvSpPr/>
          <p:nvPr/>
        </p:nvSpPr>
        <p:spPr>
          <a:xfrm>
            <a:off x="6324600" y="1905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2" name="直接连接符 12341"/>
          <p:cNvSpPr/>
          <p:nvPr/>
        </p:nvSpPr>
        <p:spPr>
          <a:xfrm>
            <a:off x="5657850" y="19812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3" name="直接连接符 12342"/>
          <p:cNvSpPr/>
          <p:nvPr/>
        </p:nvSpPr>
        <p:spPr>
          <a:xfrm>
            <a:off x="5734050" y="20574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4" name="直接连接符 12343"/>
          <p:cNvSpPr/>
          <p:nvPr/>
        </p:nvSpPr>
        <p:spPr>
          <a:xfrm>
            <a:off x="5810250" y="20574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5" name="直接连接符 12344"/>
          <p:cNvSpPr/>
          <p:nvPr/>
        </p:nvSpPr>
        <p:spPr>
          <a:xfrm>
            <a:off x="5886450" y="20574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6" name="直接连接符 12345"/>
          <p:cNvSpPr/>
          <p:nvPr/>
        </p:nvSpPr>
        <p:spPr>
          <a:xfrm>
            <a:off x="5962650" y="205740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7" name="直接连接符 12346"/>
          <p:cNvSpPr/>
          <p:nvPr/>
        </p:nvSpPr>
        <p:spPr>
          <a:xfrm>
            <a:off x="6038850" y="19812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8" name="直接连接符 12347"/>
          <p:cNvSpPr/>
          <p:nvPr/>
        </p:nvSpPr>
        <p:spPr>
          <a:xfrm>
            <a:off x="7086600" y="2057400"/>
            <a:ext cx="3810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49" name="文本框 12348"/>
          <p:cNvSpPr txBox="1"/>
          <p:nvPr/>
        </p:nvSpPr>
        <p:spPr>
          <a:xfrm>
            <a:off x="7315200" y="2590800"/>
            <a:ext cx="13716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000" dirty="0">
                <a:latin typeface="Times New Roman" panose="02020603050405020304" pitchFamily="18" charset="0"/>
                <a:ea typeface="標楷體" pitchFamily="65" charset="-120"/>
              </a:rPr>
              <a:t>基准軸線</a:t>
            </a:r>
            <a:endParaRPr lang="zh-TW" altLang="en-US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50" name="椭圆 12349"/>
          <p:cNvSpPr/>
          <p:nvPr/>
        </p:nvSpPr>
        <p:spPr>
          <a:xfrm>
            <a:off x="4876800" y="2743200"/>
            <a:ext cx="609600" cy="60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51" name="直接连接符 12350"/>
          <p:cNvSpPr/>
          <p:nvPr/>
        </p:nvSpPr>
        <p:spPr>
          <a:xfrm>
            <a:off x="4876800" y="30480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2" name="直接连接符 12351"/>
          <p:cNvSpPr/>
          <p:nvPr/>
        </p:nvSpPr>
        <p:spPr>
          <a:xfrm flipH="1" flipV="1">
            <a:off x="4343400" y="2819400"/>
            <a:ext cx="7620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3" name="文本框 12352"/>
          <p:cNvSpPr txBox="1"/>
          <p:nvPr/>
        </p:nvSpPr>
        <p:spPr>
          <a:xfrm>
            <a:off x="3200400" y="2590800"/>
            <a:ext cx="1219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000" dirty="0">
                <a:latin typeface="Times New Roman" panose="02020603050405020304" pitchFamily="18" charset="0"/>
                <a:ea typeface="標楷體" pitchFamily="65" charset="-120"/>
              </a:rPr>
              <a:t>量測軸線</a:t>
            </a:r>
            <a:endParaRPr lang="zh-TW" altLang="en-US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54" name="直接连接符 12353"/>
          <p:cNvSpPr/>
          <p:nvPr/>
        </p:nvSpPr>
        <p:spPr>
          <a:xfrm rot="21000000">
            <a:off x="5505450" y="2590800"/>
            <a:ext cx="0" cy="78105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5" name="直接连接符 12354"/>
          <p:cNvSpPr/>
          <p:nvPr/>
        </p:nvSpPr>
        <p:spPr>
          <a:xfrm rot="21000000" flipV="1">
            <a:off x="5562600" y="3162300"/>
            <a:ext cx="228600" cy="1524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6" name="直接连接符 12355"/>
          <p:cNvSpPr/>
          <p:nvPr/>
        </p:nvSpPr>
        <p:spPr>
          <a:xfrm rot="21000000" flipV="1">
            <a:off x="5734050" y="2590800"/>
            <a:ext cx="0" cy="6096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7" name="直接连接符 12356"/>
          <p:cNvSpPr/>
          <p:nvPr/>
        </p:nvSpPr>
        <p:spPr>
          <a:xfrm rot="21000000">
            <a:off x="5734050" y="2590800"/>
            <a:ext cx="6096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8" name="直接连接符 12357"/>
          <p:cNvSpPr/>
          <p:nvPr/>
        </p:nvSpPr>
        <p:spPr>
          <a:xfrm rot="21000000" flipV="1">
            <a:off x="5581650" y="2286000"/>
            <a:ext cx="0" cy="3048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59" name="直接连接符 12358"/>
          <p:cNvSpPr/>
          <p:nvPr/>
        </p:nvSpPr>
        <p:spPr>
          <a:xfrm rot="21000000">
            <a:off x="5486400" y="2590800"/>
            <a:ext cx="762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60" name="直接连接符 12359"/>
          <p:cNvSpPr/>
          <p:nvPr/>
        </p:nvSpPr>
        <p:spPr>
          <a:xfrm rot="21000000">
            <a:off x="5581650" y="2286000"/>
            <a:ext cx="7620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61" name="直接连接符 12360"/>
          <p:cNvSpPr/>
          <p:nvPr/>
        </p:nvSpPr>
        <p:spPr>
          <a:xfrm rot="21000000">
            <a:off x="6343650" y="2286000"/>
            <a:ext cx="0" cy="3048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62" name="矩形 12361"/>
          <p:cNvSpPr/>
          <p:nvPr/>
        </p:nvSpPr>
        <p:spPr>
          <a:xfrm rot="20880000">
            <a:off x="5410200" y="1524000"/>
            <a:ext cx="762000" cy="30480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63" name="直接连接符 12362"/>
          <p:cNvSpPr/>
          <p:nvPr/>
        </p:nvSpPr>
        <p:spPr>
          <a:xfrm>
            <a:off x="5715000" y="30480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64" name="直接连接符 12363"/>
          <p:cNvSpPr/>
          <p:nvPr/>
        </p:nvSpPr>
        <p:spPr>
          <a:xfrm>
            <a:off x="6705600" y="2057400"/>
            <a:ext cx="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12365" name="文本框 12364"/>
          <p:cNvSpPr txBox="1"/>
          <p:nvPr/>
        </p:nvSpPr>
        <p:spPr>
          <a:xfrm>
            <a:off x="6705600" y="2362200"/>
            <a:ext cx="381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>
                <a:latin typeface="Times New Roman" panose="02020603050405020304" pitchFamily="18" charset="0"/>
                <a:ea typeface="標楷體" pitchFamily="65" charset="-120"/>
              </a:rPr>
              <a:t>L</a:t>
            </a:r>
            <a:endParaRPr lang="en-US" altLang="zh-TW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66" name="直接连接符 12365"/>
          <p:cNvSpPr/>
          <p:nvPr/>
        </p:nvSpPr>
        <p:spPr>
          <a:xfrm>
            <a:off x="5486400" y="3276600"/>
            <a:ext cx="0" cy="3048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68" name="直接连接符 12367"/>
          <p:cNvSpPr/>
          <p:nvPr/>
        </p:nvSpPr>
        <p:spPr>
          <a:xfrm>
            <a:off x="5581650" y="3295650"/>
            <a:ext cx="0" cy="3048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70" name="直接连接符 12369"/>
          <p:cNvSpPr/>
          <p:nvPr/>
        </p:nvSpPr>
        <p:spPr>
          <a:xfrm>
            <a:off x="5334000" y="3429000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71" name="直接连接符 12370"/>
          <p:cNvSpPr/>
          <p:nvPr/>
        </p:nvSpPr>
        <p:spPr>
          <a:xfrm flipH="1">
            <a:off x="5562600" y="3429000"/>
            <a:ext cx="533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72" name="文本框 12371"/>
          <p:cNvSpPr txBox="1"/>
          <p:nvPr/>
        </p:nvSpPr>
        <p:spPr>
          <a:xfrm>
            <a:off x="6096000" y="3276600"/>
            <a:ext cx="838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8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 sz="2000">
                <a:latin typeface="Times New Roman" panose="02020603050405020304" pitchFamily="18" charset="0"/>
                <a:ea typeface="標楷體" pitchFamily="65" charset="-120"/>
              </a:rPr>
              <a:t>L</a:t>
            </a:r>
            <a:endParaRPr lang="en-US" altLang="zh-TW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2373" name="直接连接符 12372"/>
          <p:cNvSpPr/>
          <p:nvPr/>
        </p:nvSpPr>
        <p:spPr>
          <a:xfrm flipH="1" flipV="1">
            <a:off x="5181600" y="1143000"/>
            <a:ext cx="1524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74" name="直接连接符 12373"/>
          <p:cNvSpPr/>
          <p:nvPr/>
        </p:nvSpPr>
        <p:spPr>
          <a:xfrm flipV="1">
            <a:off x="5562600" y="10668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76" name="任意多边形 12375"/>
          <p:cNvSpPr/>
          <p:nvPr/>
        </p:nvSpPr>
        <p:spPr>
          <a:xfrm flipH="1">
            <a:off x="5295900" y="1276350"/>
            <a:ext cx="228600" cy="1524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2377" name="文本框 12376"/>
          <p:cNvSpPr txBox="1"/>
          <p:nvPr/>
        </p:nvSpPr>
        <p:spPr>
          <a:xfrm>
            <a:off x="5181600" y="9144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PMingLiU" pitchFamily="18" charset="-120"/>
              </a:rPr>
              <a:t>θ</a:t>
            </a:r>
            <a:endParaRPr lang="en-US" altLang="zh-TW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2378" name="文本框 12377"/>
          <p:cNvSpPr txBox="1"/>
          <p:nvPr/>
        </p:nvSpPr>
        <p:spPr>
          <a:xfrm>
            <a:off x="6781800" y="3200400"/>
            <a:ext cx="1828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8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 sz="2000">
                <a:latin typeface="Times New Roman" panose="02020603050405020304" pitchFamily="18" charset="0"/>
                <a:ea typeface="標楷體" pitchFamily="65" charset="-120"/>
              </a:rPr>
              <a:t>L=L*COS </a:t>
            </a:r>
            <a:r>
              <a:rPr lang="en-US" altLang="zh-TW" sz="2000">
                <a:latin typeface="Times New Roman" panose="02020603050405020304" pitchFamily="18" charset="0"/>
                <a:ea typeface="PMingLiU" pitchFamily="18" charset="-120"/>
              </a:rPr>
              <a:t>θ</a:t>
            </a:r>
            <a:endParaRPr lang="en-US" altLang="zh-TW" sz="2000">
              <a:latin typeface="Times New Roman" panose="02020603050405020304" pitchFamily="18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文本框 13313"/>
          <p:cNvSpPr txBox="1"/>
          <p:nvPr/>
        </p:nvSpPr>
        <p:spPr>
          <a:xfrm>
            <a:off x="685800" y="685800"/>
            <a:ext cx="2743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3.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最短測量鏈原則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3316" name="矩形 13315"/>
          <p:cNvSpPr/>
          <p:nvPr/>
        </p:nvSpPr>
        <p:spPr>
          <a:xfrm>
            <a:off x="2819400" y="5029200"/>
            <a:ext cx="1066800" cy="990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17" name="矩形 13316"/>
          <p:cNvSpPr/>
          <p:nvPr/>
        </p:nvSpPr>
        <p:spPr>
          <a:xfrm>
            <a:off x="4356100" y="5016500"/>
            <a:ext cx="1066800" cy="990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18" name="矩形 13317"/>
          <p:cNvSpPr/>
          <p:nvPr/>
        </p:nvSpPr>
        <p:spPr>
          <a:xfrm>
            <a:off x="5892800" y="4978400"/>
            <a:ext cx="1066800" cy="990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19" name="右箭头 13318"/>
          <p:cNvSpPr/>
          <p:nvPr/>
        </p:nvSpPr>
        <p:spPr>
          <a:xfrm>
            <a:off x="2362200" y="53594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20" name="右箭头 13319"/>
          <p:cNvSpPr/>
          <p:nvPr/>
        </p:nvSpPr>
        <p:spPr>
          <a:xfrm>
            <a:off x="3898900" y="53594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21" name="右箭头 13320"/>
          <p:cNvSpPr/>
          <p:nvPr/>
        </p:nvSpPr>
        <p:spPr>
          <a:xfrm>
            <a:off x="5422900" y="53467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22" name="右箭头 13321"/>
          <p:cNvSpPr/>
          <p:nvPr/>
        </p:nvSpPr>
        <p:spPr>
          <a:xfrm>
            <a:off x="6959600" y="53340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3323" name="文本框 13322"/>
          <p:cNvSpPr txBox="1"/>
          <p:nvPr/>
        </p:nvSpPr>
        <p:spPr>
          <a:xfrm>
            <a:off x="2997200" y="52705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i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 </a:t>
            </a:r>
            <a:r>
              <a:rPr lang="en-US" altLang="zh-TW" b="1" i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T1</a:t>
            </a:r>
            <a:endParaRPr lang="en-US" altLang="zh-TW" i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4" name="文本框 13323"/>
          <p:cNvSpPr txBox="1"/>
          <p:nvPr/>
        </p:nvSpPr>
        <p:spPr>
          <a:xfrm>
            <a:off x="4686300" y="52705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i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T2</a:t>
            </a:r>
            <a:endParaRPr lang="en-US" altLang="zh-TW" i="1">
              <a:solidFill>
                <a:srgbClr val="CC00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5" name="文本框 13324"/>
          <p:cNvSpPr txBox="1"/>
          <p:nvPr/>
        </p:nvSpPr>
        <p:spPr>
          <a:xfrm>
            <a:off x="6197600" y="52451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i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T3</a:t>
            </a:r>
            <a:endParaRPr lang="en-US" altLang="zh-TW" b="1" i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6" name="文本框 13325"/>
          <p:cNvSpPr txBox="1"/>
          <p:nvPr/>
        </p:nvSpPr>
        <p:spPr>
          <a:xfrm>
            <a:off x="381000" y="52578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Measurement</a:t>
            </a:r>
            <a:endParaRPr lang="en-US" altLang="zh-TW" i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7" name="文本框 13326"/>
          <p:cNvSpPr txBox="1"/>
          <p:nvPr/>
        </p:nvSpPr>
        <p:spPr>
          <a:xfrm>
            <a:off x="7467600" y="52197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Result</a:t>
            </a:r>
            <a:endParaRPr lang="en-US" altLang="zh-TW" b="1">
              <a:solidFill>
                <a:srgbClr val="CC00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8" name="矩形 13327"/>
          <p:cNvSpPr/>
          <p:nvPr/>
        </p:nvSpPr>
        <p:spPr>
          <a:xfrm>
            <a:off x="3530600" y="4038600"/>
            <a:ext cx="2819400" cy="685800"/>
          </a:xfrm>
          <a:prstGeom prst="rect">
            <a:avLst/>
          </a:prstGeom>
          <a:gradFill rotWithShape="0">
            <a:gsLst>
              <a:gs pos="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 fontAlgn="base"/>
            <a:r>
              <a:rPr lang="en-US" altLang="zh-TW" b="1">
                <a:solidFill>
                  <a:srgbClr val="CC0000"/>
                </a:solidFill>
                <a:latin typeface="Times New Roman" panose="02020603050405020304" pitchFamily="18" charset="0"/>
                <a:ea typeface="PMingLiU" pitchFamily="18" charset="-120"/>
              </a:rPr>
              <a:t>Measurement Chain</a:t>
            </a:r>
            <a:endParaRPr lang="en-US" altLang="zh-TW" i="1">
              <a:solidFill>
                <a:srgbClr val="CC00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3329" name="文本框 13328"/>
          <p:cNvSpPr txBox="1"/>
          <p:nvPr/>
        </p:nvSpPr>
        <p:spPr>
          <a:xfrm>
            <a:off x="762000" y="1235075"/>
            <a:ext cx="8153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    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測量鏈 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: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在測量系統中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為保證實現測量信息信號轉換的所有轉換器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轉換單元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的按順序的排列 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3360" name="文本框 13359"/>
          <p:cNvSpPr txBox="1"/>
          <p:nvPr/>
        </p:nvSpPr>
        <p:spPr>
          <a:xfrm>
            <a:off x="1143000" y="2209800"/>
            <a:ext cx="571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測量鏈的環節 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測量信息信號的每一轉換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3361" name="文本框 13360"/>
          <p:cNvSpPr txBox="1"/>
          <p:nvPr/>
        </p:nvSpPr>
        <p:spPr>
          <a:xfrm>
            <a:off x="1066800" y="2835275"/>
            <a:ext cx="7543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最短測量鏈原則</a:t>
            </a:r>
            <a:r>
              <a:rPr lang="en-US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: </a:t>
            </a:r>
            <a:r>
              <a:rPr lang="zh-TW" altLang="en-US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為避免各量測環節增多而導致誤差因素增多</a:t>
            </a:r>
            <a:r>
              <a:rPr lang="en-US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故測量鏈的環節應最少</a:t>
            </a:r>
            <a:r>
              <a:rPr lang="en-US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即測量鏈最短</a:t>
            </a:r>
            <a:r>
              <a:rPr lang="en-US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3362" name="矩形 13361"/>
          <p:cNvSpPr/>
          <p:nvPr/>
        </p:nvSpPr>
        <p:spPr>
          <a:xfrm>
            <a:off x="381000" y="533400"/>
            <a:ext cx="8382000" cy="5791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457200" y="533400"/>
            <a:ext cx="2743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4.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封閉原則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39" name="文本框 14338"/>
          <p:cNvSpPr txBox="1"/>
          <p:nvPr/>
        </p:nvSpPr>
        <p:spPr>
          <a:xfrm>
            <a:off x="685800" y="1066800"/>
            <a:ext cx="7848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假設在測量中如能滿足封閉條件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則其間隔誤差的總和必為零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40" name="椭圆 14339"/>
          <p:cNvSpPr/>
          <p:nvPr/>
        </p:nvSpPr>
        <p:spPr>
          <a:xfrm>
            <a:off x="838200" y="2895600"/>
            <a:ext cx="1828800" cy="1752600"/>
          </a:xfrm>
          <a:prstGeom prst="ellipse">
            <a:avLst/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41" name="直接连接符 14340"/>
          <p:cNvSpPr/>
          <p:nvPr/>
        </p:nvSpPr>
        <p:spPr>
          <a:xfrm flipV="1">
            <a:off x="1676400" y="3276600"/>
            <a:ext cx="8382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2" name="直接连接符 14341"/>
          <p:cNvSpPr/>
          <p:nvPr/>
        </p:nvSpPr>
        <p:spPr>
          <a:xfrm>
            <a:off x="1676400" y="3733800"/>
            <a:ext cx="6858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3" name="直接连接符 14342"/>
          <p:cNvSpPr/>
          <p:nvPr/>
        </p:nvSpPr>
        <p:spPr>
          <a:xfrm flipH="1">
            <a:off x="914400" y="3733800"/>
            <a:ext cx="7620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4" name="直接连接符 14343"/>
          <p:cNvSpPr/>
          <p:nvPr/>
        </p:nvSpPr>
        <p:spPr>
          <a:xfrm flipH="1" flipV="1">
            <a:off x="1524000" y="2895600"/>
            <a:ext cx="1524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5" name="直接连接符 14344"/>
          <p:cNvSpPr/>
          <p:nvPr/>
        </p:nvSpPr>
        <p:spPr>
          <a:xfrm flipH="1">
            <a:off x="1600200" y="3733800"/>
            <a:ext cx="7620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6" name="文本框 14345"/>
          <p:cNvSpPr txBox="1"/>
          <p:nvPr/>
        </p:nvSpPr>
        <p:spPr>
          <a:xfrm>
            <a:off x="1371600" y="24384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1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47" name="文本框 14346"/>
          <p:cNvSpPr txBox="1"/>
          <p:nvPr/>
        </p:nvSpPr>
        <p:spPr>
          <a:xfrm>
            <a:off x="609600" y="40386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2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48" name="文本框 14347"/>
          <p:cNvSpPr txBox="1"/>
          <p:nvPr/>
        </p:nvSpPr>
        <p:spPr>
          <a:xfrm>
            <a:off x="1371600" y="46482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3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49" name="文本框 14348"/>
          <p:cNvSpPr txBox="1"/>
          <p:nvPr/>
        </p:nvSpPr>
        <p:spPr>
          <a:xfrm>
            <a:off x="2286000" y="43434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4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0" name="文本框 14349"/>
          <p:cNvSpPr txBox="1"/>
          <p:nvPr/>
        </p:nvSpPr>
        <p:spPr>
          <a:xfrm>
            <a:off x="2476500" y="29337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5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1" name="文本框 14350"/>
          <p:cNvSpPr txBox="1"/>
          <p:nvPr/>
        </p:nvSpPr>
        <p:spPr>
          <a:xfrm>
            <a:off x="1143000" y="1828800"/>
            <a:ext cx="518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封閉原測是角度計量的最基本的原則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2" name="文本框 14351"/>
          <p:cNvSpPr txBox="1"/>
          <p:nvPr/>
        </p:nvSpPr>
        <p:spPr>
          <a:xfrm>
            <a:off x="3276600" y="2590800"/>
            <a:ext cx="5105400" cy="13700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作用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</a:endParaRPr>
          </a:p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利用其總的累積誤差為零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可以實現本身的檢定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5" name="文本框 14354"/>
          <p:cNvSpPr txBox="1"/>
          <p:nvPr/>
        </p:nvSpPr>
        <p:spPr>
          <a:xfrm>
            <a:off x="3810000" y="4114800"/>
            <a:ext cx="3581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1800" dirty="0">
                <a:latin typeface="Times New Roman" panose="02020603050405020304" pitchFamily="18" charset="0"/>
                <a:ea typeface="PMingLiU" pitchFamily="18" charset="-120"/>
              </a:rPr>
              <a:t>△1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+</a:t>
            </a:r>
            <a:r>
              <a:rPr lang="en-US" altLang="zh-TW" sz="1800" dirty="0">
                <a:latin typeface="Times New Roman" panose="02020603050405020304" pitchFamily="18" charset="0"/>
                <a:ea typeface="PMingLiU" pitchFamily="18" charset="-120"/>
              </a:rPr>
              <a:t>△2+△3+△4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</a:t>
            </a:r>
            <a:r>
              <a:rPr lang="en-US" altLang="zh-TW" sz="1800" dirty="0">
                <a:latin typeface="Times New Roman" panose="02020603050405020304" pitchFamily="18" charset="0"/>
                <a:ea typeface="PMingLiU" pitchFamily="18" charset="-120"/>
              </a:rPr>
              <a:t>+△5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= 0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6" name="文本框 14355"/>
          <p:cNvSpPr txBox="1"/>
          <p:nvPr/>
        </p:nvSpPr>
        <p:spPr>
          <a:xfrm>
            <a:off x="3505200" y="4648200"/>
            <a:ext cx="495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1800" dirty="0">
                <a:latin typeface="Times New Roman" panose="02020603050405020304" pitchFamily="18" charset="0"/>
                <a:ea typeface="PMingLiU" pitchFamily="18" charset="-120"/>
              </a:rPr>
              <a:t>△1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~ </a:t>
            </a:r>
            <a:r>
              <a:rPr lang="en-US" altLang="zh-TW" sz="1800" dirty="0">
                <a:latin typeface="Times New Roman" panose="02020603050405020304" pitchFamily="18" charset="0"/>
                <a:ea typeface="PMingLiU" pitchFamily="18" charset="-120"/>
              </a:rPr>
              <a:t>△5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---------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角度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1~5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存在的誤差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57" name="直接连接符 14356"/>
          <p:cNvSpPr/>
          <p:nvPr/>
        </p:nvSpPr>
        <p:spPr>
          <a:xfrm>
            <a:off x="838200" y="5257800"/>
            <a:ext cx="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9" name="直接连接符 14358"/>
          <p:cNvSpPr/>
          <p:nvPr/>
        </p:nvSpPr>
        <p:spPr>
          <a:xfrm>
            <a:off x="1295400" y="52578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0" name="直接连接符 14359"/>
          <p:cNvSpPr/>
          <p:nvPr/>
        </p:nvSpPr>
        <p:spPr>
          <a:xfrm>
            <a:off x="1295400" y="56388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1" name="直接连接符 14360"/>
          <p:cNvSpPr/>
          <p:nvPr/>
        </p:nvSpPr>
        <p:spPr>
          <a:xfrm flipV="1">
            <a:off x="1752600" y="52578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2" name="直接连接符 14361"/>
          <p:cNvSpPr/>
          <p:nvPr/>
        </p:nvSpPr>
        <p:spPr>
          <a:xfrm>
            <a:off x="1752600" y="52578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3" name="直接连接符 14362"/>
          <p:cNvSpPr/>
          <p:nvPr/>
        </p:nvSpPr>
        <p:spPr>
          <a:xfrm>
            <a:off x="2362200" y="5257800"/>
            <a:ext cx="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4" name="直接连接符 14363"/>
          <p:cNvSpPr/>
          <p:nvPr/>
        </p:nvSpPr>
        <p:spPr>
          <a:xfrm flipH="1">
            <a:off x="838200" y="59436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5" name="直接连接符 14364"/>
          <p:cNvSpPr/>
          <p:nvPr/>
        </p:nvSpPr>
        <p:spPr>
          <a:xfrm>
            <a:off x="838200" y="52578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6" name="直接连接符 14365"/>
          <p:cNvSpPr/>
          <p:nvPr/>
        </p:nvSpPr>
        <p:spPr>
          <a:xfrm>
            <a:off x="838200" y="59436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7" name="直接连接符 14366"/>
          <p:cNvSpPr/>
          <p:nvPr/>
        </p:nvSpPr>
        <p:spPr>
          <a:xfrm>
            <a:off x="2362200" y="59436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8" name="直接连接符 14367"/>
          <p:cNvSpPr/>
          <p:nvPr/>
        </p:nvSpPr>
        <p:spPr>
          <a:xfrm>
            <a:off x="838200" y="60960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4369" name="文本框 14368"/>
          <p:cNvSpPr txBox="1"/>
          <p:nvPr/>
        </p:nvSpPr>
        <p:spPr>
          <a:xfrm>
            <a:off x="1447800" y="59436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a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71" name="直接连接符 14370"/>
          <p:cNvSpPr/>
          <p:nvPr/>
        </p:nvSpPr>
        <p:spPr>
          <a:xfrm>
            <a:off x="838200" y="54864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4373" name="直接连接符 14372"/>
          <p:cNvSpPr/>
          <p:nvPr/>
        </p:nvSpPr>
        <p:spPr>
          <a:xfrm>
            <a:off x="1752600" y="54864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4375" name="直接连接符 14374"/>
          <p:cNvSpPr/>
          <p:nvPr/>
        </p:nvSpPr>
        <p:spPr>
          <a:xfrm>
            <a:off x="1295400" y="5638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6" name="直接连接符 14375"/>
          <p:cNvSpPr/>
          <p:nvPr/>
        </p:nvSpPr>
        <p:spPr>
          <a:xfrm>
            <a:off x="1752600" y="5638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7" name="直接连接符 14376"/>
          <p:cNvSpPr/>
          <p:nvPr/>
        </p:nvSpPr>
        <p:spPr>
          <a:xfrm>
            <a:off x="1295400" y="57150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14378" name="文本框 14377"/>
          <p:cNvSpPr txBox="1"/>
          <p:nvPr/>
        </p:nvSpPr>
        <p:spPr>
          <a:xfrm>
            <a:off x="914400" y="5410200"/>
            <a:ext cx="381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2000">
                <a:latin typeface="Times New Roman" panose="02020603050405020304" pitchFamily="18" charset="0"/>
                <a:ea typeface="標楷體" pitchFamily="65" charset="-120"/>
              </a:rPr>
              <a:t>b</a:t>
            </a:r>
            <a:endParaRPr lang="en-US" altLang="zh-TW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79" name="文本框 14378"/>
          <p:cNvSpPr txBox="1"/>
          <p:nvPr/>
        </p:nvSpPr>
        <p:spPr>
          <a:xfrm>
            <a:off x="1371600" y="5562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80" name="文本框 14379"/>
          <p:cNvSpPr txBox="1"/>
          <p:nvPr/>
        </p:nvSpPr>
        <p:spPr>
          <a:xfrm>
            <a:off x="1905000" y="5394325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2000">
                <a:latin typeface="Times New Roman" panose="02020603050405020304" pitchFamily="18" charset="0"/>
                <a:ea typeface="標楷體" pitchFamily="65" charset="-120"/>
              </a:rPr>
              <a:t>d</a:t>
            </a:r>
            <a:endParaRPr lang="en-US" altLang="zh-TW" sz="20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81" name="文本框 14380"/>
          <p:cNvSpPr txBox="1"/>
          <p:nvPr/>
        </p:nvSpPr>
        <p:spPr>
          <a:xfrm>
            <a:off x="3429000" y="5410200"/>
            <a:ext cx="4876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如左圖所示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尺寸標注應不遵循封閉原則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 dirty="0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4382" name="矩形 14381"/>
          <p:cNvSpPr/>
          <p:nvPr/>
        </p:nvSpPr>
        <p:spPr>
          <a:xfrm>
            <a:off x="381000" y="457200"/>
            <a:ext cx="8382000" cy="60198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文本框 15361"/>
          <p:cNvSpPr txBox="1"/>
          <p:nvPr/>
        </p:nvSpPr>
        <p:spPr>
          <a:xfrm>
            <a:off x="381000" y="457200"/>
            <a:ext cx="342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四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. 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量測之誤差來源</a:t>
            </a:r>
            <a:endParaRPr lang="zh-TW" altLang="en-US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5363" name="文本框 15362"/>
          <p:cNvSpPr txBox="1"/>
          <p:nvPr/>
        </p:nvSpPr>
        <p:spPr>
          <a:xfrm>
            <a:off x="685800" y="2286000"/>
            <a:ext cx="563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2.</a:t>
            </a:r>
            <a:r>
              <a:rPr lang="zh-TW" altLang="en-US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絕對誤差</a:t>
            </a:r>
            <a:r>
              <a:rPr lang="en-US" altLang="zh-TW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量測值與真值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標稱值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之差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 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64" name="文本框 15363"/>
          <p:cNvSpPr txBox="1"/>
          <p:nvPr/>
        </p:nvSpPr>
        <p:spPr>
          <a:xfrm>
            <a:off x="685800" y="3200400"/>
            <a:ext cx="815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3.</a:t>
            </a:r>
            <a:r>
              <a:rPr lang="zh-TW" altLang="en-US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相對誤差</a:t>
            </a: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指絕對誤差與被測量的真值之比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用百分數表示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66" name="文本框 15365"/>
          <p:cNvSpPr txBox="1"/>
          <p:nvPr/>
        </p:nvSpPr>
        <p:spPr>
          <a:xfrm>
            <a:off x="914400" y="3657600"/>
            <a:ext cx="3581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表達式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:  |</a:t>
            </a: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X-X0|/X0*100%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67" name="文本框 15366"/>
          <p:cNvSpPr txBox="1"/>
          <p:nvPr/>
        </p:nvSpPr>
        <p:spPr>
          <a:xfrm>
            <a:off x="685800" y="419100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4.</a:t>
            </a:r>
            <a:r>
              <a:rPr lang="zh-TW" altLang="en-US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量</a:t>
            </a:r>
            <a:r>
              <a:rPr lang="zh-TW" altLang="en-US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測</a:t>
            </a:r>
            <a:r>
              <a:rPr lang="zh-TW" altLang="en-US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誤差來源</a:t>
            </a: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68" name="文本框 15367"/>
          <p:cNvSpPr txBox="1"/>
          <p:nvPr/>
        </p:nvSpPr>
        <p:spPr>
          <a:xfrm>
            <a:off x="990600" y="4800600"/>
            <a:ext cx="167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人為誤差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69" name="文本框 15368"/>
          <p:cNvSpPr txBox="1"/>
          <p:nvPr/>
        </p:nvSpPr>
        <p:spPr>
          <a:xfrm>
            <a:off x="990600" y="53340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量具誤差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70" name="文本框 15369"/>
          <p:cNvSpPr txBox="1"/>
          <p:nvPr/>
        </p:nvSpPr>
        <p:spPr>
          <a:xfrm>
            <a:off x="990600" y="5867400"/>
            <a:ext cx="167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力量因素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71" name="文本框 15370"/>
          <p:cNvSpPr txBox="1"/>
          <p:nvPr/>
        </p:nvSpPr>
        <p:spPr>
          <a:xfrm>
            <a:off x="3810000" y="4800600"/>
            <a:ext cx="236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環境因素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72" name="文本框 15371"/>
          <p:cNvSpPr txBox="1"/>
          <p:nvPr/>
        </p:nvSpPr>
        <p:spPr>
          <a:xfrm>
            <a:off x="3810000" y="5334000"/>
            <a:ext cx="228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工件本身因素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73" name="文本框 15372"/>
          <p:cNvSpPr txBox="1"/>
          <p:nvPr/>
        </p:nvSpPr>
        <p:spPr>
          <a:xfrm>
            <a:off x="3810000" y="5867400"/>
            <a:ext cx="2209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量測方法因素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15374" name="图片 15373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48768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5" name="图片 15374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5418138"/>
            <a:ext cx="296863" cy="296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6" name="图片 1537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5951538"/>
            <a:ext cx="296863" cy="296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7" name="图片 1537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3138" y="4876800"/>
            <a:ext cx="296862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8" name="图片 1537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3138" y="5418138"/>
            <a:ext cx="296862" cy="2968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79" name="图片 15378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3138" y="5951538"/>
            <a:ext cx="296862" cy="2968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80" name="文本框 15379"/>
          <p:cNvSpPr txBox="1"/>
          <p:nvPr/>
        </p:nvSpPr>
        <p:spPr>
          <a:xfrm>
            <a:off x="914400" y="2743200"/>
            <a:ext cx="2819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表達式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: </a:t>
            </a: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Δ=X-X0 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81" name="椭圆 15380"/>
          <p:cNvSpPr/>
          <p:nvPr/>
        </p:nvSpPr>
        <p:spPr>
          <a:xfrm>
            <a:off x="6629400" y="762000"/>
            <a:ext cx="2057400" cy="2057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2" name="椭圆 15381"/>
          <p:cNvSpPr/>
          <p:nvPr/>
        </p:nvSpPr>
        <p:spPr>
          <a:xfrm>
            <a:off x="6858000" y="990600"/>
            <a:ext cx="1600200" cy="1600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3" name="椭圆 15382"/>
          <p:cNvSpPr/>
          <p:nvPr/>
        </p:nvSpPr>
        <p:spPr>
          <a:xfrm>
            <a:off x="7086600" y="1219200"/>
            <a:ext cx="1143000" cy="1143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4" name="椭圆 15383"/>
          <p:cNvSpPr/>
          <p:nvPr/>
        </p:nvSpPr>
        <p:spPr>
          <a:xfrm>
            <a:off x="7315200" y="1447800"/>
            <a:ext cx="685800" cy="6858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5" name="椭圆 15384"/>
          <p:cNvSpPr/>
          <p:nvPr/>
        </p:nvSpPr>
        <p:spPr>
          <a:xfrm>
            <a:off x="8077200" y="10668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6" name="椭圆 15385"/>
          <p:cNvSpPr/>
          <p:nvPr/>
        </p:nvSpPr>
        <p:spPr>
          <a:xfrm>
            <a:off x="8216900" y="12192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7" name="椭圆 15386"/>
          <p:cNvSpPr/>
          <p:nvPr/>
        </p:nvSpPr>
        <p:spPr>
          <a:xfrm>
            <a:off x="8039100" y="13843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8" name="椭圆 15387"/>
          <p:cNvSpPr/>
          <p:nvPr/>
        </p:nvSpPr>
        <p:spPr>
          <a:xfrm>
            <a:off x="8153400" y="16764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89" name="椭圆 15388"/>
          <p:cNvSpPr/>
          <p:nvPr/>
        </p:nvSpPr>
        <p:spPr>
          <a:xfrm>
            <a:off x="7848600" y="12192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90" name="椭圆 15389"/>
          <p:cNvSpPr/>
          <p:nvPr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91" name="椭圆 15390"/>
          <p:cNvSpPr/>
          <p:nvPr/>
        </p:nvSpPr>
        <p:spPr>
          <a:xfrm>
            <a:off x="8318500" y="14478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92" name="椭圆 15391"/>
          <p:cNvSpPr/>
          <p:nvPr/>
        </p:nvSpPr>
        <p:spPr>
          <a:xfrm>
            <a:off x="7505700" y="162560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93" name="椭圆 15392"/>
          <p:cNvSpPr/>
          <p:nvPr/>
        </p:nvSpPr>
        <p:spPr>
          <a:xfrm>
            <a:off x="7620000" y="1143000"/>
            <a:ext cx="152400" cy="152400"/>
          </a:xfrm>
          <a:prstGeom prst="ellipse">
            <a:avLst/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5395" name="图片 15394" descr="C:\Program Files\Common Files\Microsoft Shared\Clipart\cagcat50\BD07311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3962400"/>
            <a:ext cx="2209800" cy="243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96" name="矩形 15395"/>
          <p:cNvSpPr/>
          <p:nvPr/>
        </p:nvSpPr>
        <p:spPr>
          <a:xfrm>
            <a:off x="381000" y="1143000"/>
            <a:ext cx="8458200" cy="53340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397" name="文本框 15396"/>
          <p:cNvSpPr txBox="1"/>
          <p:nvPr/>
        </p:nvSpPr>
        <p:spPr>
          <a:xfrm>
            <a:off x="685800" y="1295400"/>
            <a:ext cx="518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1.</a:t>
            </a:r>
            <a:r>
              <a:rPr lang="zh-TW" altLang="en-US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量測誤差</a:t>
            </a:r>
            <a:r>
              <a:rPr lang="en-US" altLang="zh-TW" b="1" dirty="0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標楷體" pitchFamily="65" charset="-120"/>
              </a:rPr>
              <a:t>Measurement Error): </a:t>
            </a:r>
            <a:endParaRPr lang="en-US" altLang="zh-TW" b="1">
              <a:solidFill>
                <a:srgbClr val="660066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15398" name="文本框 15397"/>
          <p:cNvSpPr txBox="1"/>
          <p:nvPr/>
        </p:nvSpPr>
        <p:spPr>
          <a:xfrm>
            <a:off x="1143000" y="1828800"/>
            <a:ext cx="472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量測誤差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=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量測值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真值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標稱值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文本框 27649"/>
          <p:cNvSpPr txBox="1"/>
          <p:nvPr/>
        </p:nvSpPr>
        <p:spPr>
          <a:xfrm>
            <a:off x="304800" y="304800"/>
            <a:ext cx="3657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五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. 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量測基準體系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solidFill>
                  <a:srgbClr val="FF3300"/>
                </a:solidFill>
                <a:latin typeface="Times New Roman" panose="02020603050405020304" pitchFamily="18" charset="0"/>
                <a:ea typeface="PMingLiU" pitchFamily="18" charset="-120"/>
              </a:rPr>
              <a:t>P59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)</a:t>
            </a: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651" name="矩形 27650"/>
          <p:cNvSpPr/>
          <p:nvPr/>
        </p:nvSpPr>
        <p:spPr>
          <a:xfrm>
            <a:off x="457200" y="914400"/>
            <a:ext cx="8229600" cy="54864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52" name="文本框 27651"/>
          <p:cNvSpPr txBox="1"/>
          <p:nvPr/>
        </p:nvSpPr>
        <p:spPr>
          <a:xfrm>
            <a:off x="609600" y="106680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1.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基準和實際基准</a:t>
            </a:r>
            <a:endParaRPr lang="zh-TW" altLang="en-US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53" name="文本框 27652"/>
          <p:cNvSpPr txBox="1"/>
          <p:nvPr/>
        </p:nvSpPr>
        <p:spPr>
          <a:xfrm>
            <a:off x="1066800" y="1600200"/>
            <a:ext cx="4648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基準是理想要素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它是確定要素間方向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位置的依據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solidFill>
                <a:srgbClr val="0033CC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54" name="文本框 27653"/>
          <p:cNvSpPr txBox="1"/>
          <p:nvPr/>
        </p:nvSpPr>
        <p:spPr>
          <a:xfrm>
            <a:off x="1219200" y="2667000"/>
            <a:ext cx="403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55" name="文本框 27654"/>
          <p:cNvSpPr txBox="1"/>
          <p:nvPr/>
        </p:nvSpPr>
        <p:spPr>
          <a:xfrm>
            <a:off x="1066800" y="2438400"/>
            <a:ext cx="4267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實際基準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: </a:t>
            </a: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根據設計基準加工的基準要素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它存在形狀誤差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solidFill>
                <a:srgbClr val="0033CC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56" name="矩形 27655"/>
          <p:cNvSpPr/>
          <p:nvPr/>
        </p:nvSpPr>
        <p:spPr>
          <a:xfrm>
            <a:off x="6629400" y="1181100"/>
            <a:ext cx="1752600" cy="533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57" name="直接连接符 27656"/>
          <p:cNvSpPr/>
          <p:nvPr/>
        </p:nvSpPr>
        <p:spPr>
          <a:xfrm>
            <a:off x="7239000" y="1762125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8" name="直接连接符 27657"/>
          <p:cNvSpPr/>
          <p:nvPr/>
        </p:nvSpPr>
        <p:spPr>
          <a:xfrm>
            <a:off x="7372350" y="1771650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9" name="椭圆 27658"/>
          <p:cNvSpPr/>
          <p:nvPr/>
        </p:nvSpPr>
        <p:spPr>
          <a:xfrm>
            <a:off x="7258050" y="1847850"/>
            <a:ext cx="228600" cy="2286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60" name="文本框 27659"/>
          <p:cNvSpPr txBox="1"/>
          <p:nvPr/>
        </p:nvSpPr>
        <p:spPr>
          <a:xfrm>
            <a:off x="7229475" y="1819275"/>
            <a:ext cx="5334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200">
                <a:latin typeface="Times New Roman" panose="02020603050405020304" pitchFamily="18" charset="0"/>
                <a:ea typeface="標楷體" pitchFamily="65" charset="-120"/>
              </a:rPr>
              <a:t>A</a:t>
            </a:r>
            <a:endParaRPr lang="en-US" altLang="zh-TW" sz="12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62" name="直接连接符 27661"/>
          <p:cNvSpPr/>
          <p:nvPr/>
        </p:nvSpPr>
        <p:spPr>
          <a:xfrm>
            <a:off x="6629400" y="2419350"/>
            <a:ext cx="175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3" name="直接连接符 27662"/>
          <p:cNvSpPr/>
          <p:nvPr/>
        </p:nvSpPr>
        <p:spPr>
          <a:xfrm>
            <a:off x="8382000" y="241935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4" name="直接连接符 27663"/>
          <p:cNvSpPr/>
          <p:nvPr/>
        </p:nvSpPr>
        <p:spPr>
          <a:xfrm>
            <a:off x="6629400" y="241935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5" name="任意多边形 27664"/>
          <p:cNvSpPr/>
          <p:nvPr/>
        </p:nvSpPr>
        <p:spPr>
          <a:xfrm>
            <a:off x="6629400" y="2887663"/>
            <a:ext cx="1752600" cy="179387"/>
          </a:xfrm>
          <a:custGeom>
            <a:avLst/>
            <a:gdLst/>
            <a:ahLst/>
            <a:cxnLst/>
            <a:pathLst>
              <a:path w="1104" h="113">
                <a:moveTo>
                  <a:pt x="0" y="41"/>
                </a:moveTo>
                <a:cubicBezTo>
                  <a:pt x="17" y="40"/>
                  <a:pt x="110" y="22"/>
                  <a:pt x="138" y="29"/>
                </a:cubicBezTo>
                <a:cubicBezTo>
                  <a:pt x="153" y="74"/>
                  <a:pt x="185" y="72"/>
                  <a:pt x="228" y="77"/>
                </a:cubicBezTo>
                <a:cubicBezTo>
                  <a:pt x="262" y="73"/>
                  <a:pt x="297" y="75"/>
                  <a:pt x="330" y="65"/>
                </a:cubicBezTo>
                <a:cubicBezTo>
                  <a:pt x="339" y="62"/>
                  <a:pt x="333" y="42"/>
                  <a:pt x="342" y="41"/>
                </a:cubicBezTo>
                <a:cubicBezTo>
                  <a:pt x="386" y="35"/>
                  <a:pt x="462" y="69"/>
                  <a:pt x="504" y="77"/>
                </a:cubicBezTo>
                <a:cubicBezTo>
                  <a:pt x="566" y="89"/>
                  <a:pt x="628" y="101"/>
                  <a:pt x="690" y="113"/>
                </a:cubicBezTo>
                <a:cubicBezTo>
                  <a:pt x="696" y="105"/>
                  <a:pt x="760" y="0"/>
                  <a:pt x="780" y="59"/>
                </a:cubicBezTo>
                <a:cubicBezTo>
                  <a:pt x="807" y="50"/>
                  <a:pt x="813" y="61"/>
                  <a:pt x="828" y="83"/>
                </a:cubicBezTo>
                <a:cubicBezTo>
                  <a:pt x="840" y="81"/>
                  <a:pt x="852" y="75"/>
                  <a:pt x="864" y="77"/>
                </a:cubicBezTo>
                <a:cubicBezTo>
                  <a:pt x="874" y="79"/>
                  <a:pt x="878" y="95"/>
                  <a:pt x="888" y="95"/>
                </a:cubicBezTo>
                <a:cubicBezTo>
                  <a:pt x="896" y="95"/>
                  <a:pt x="898" y="81"/>
                  <a:pt x="906" y="77"/>
                </a:cubicBezTo>
                <a:cubicBezTo>
                  <a:pt x="921" y="70"/>
                  <a:pt x="938" y="69"/>
                  <a:pt x="954" y="65"/>
                </a:cubicBezTo>
                <a:cubicBezTo>
                  <a:pt x="987" y="76"/>
                  <a:pt x="1029" y="58"/>
                  <a:pt x="1062" y="47"/>
                </a:cubicBezTo>
                <a:cubicBezTo>
                  <a:pt x="1103" y="88"/>
                  <a:pt x="1054" y="47"/>
                  <a:pt x="1104" y="47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66" name="直接连接符 27665"/>
          <p:cNvSpPr/>
          <p:nvPr/>
        </p:nvSpPr>
        <p:spPr>
          <a:xfrm>
            <a:off x="7400925" y="3078163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7" name="直接连接符 27666"/>
          <p:cNvSpPr/>
          <p:nvPr/>
        </p:nvSpPr>
        <p:spPr>
          <a:xfrm>
            <a:off x="7534275" y="3087688"/>
            <a:ext cx="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8" name="椭圆 27667"/>
          <p:cNvSpPr/>
          <p:nvPr/>
        </p:nvSpPr>
        <p:spPr>
          <a:xfrm>
            <a:off x="7419975" y="3163888"/>
            <a:ext cx="228600" cy="2286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69" name="文本框 27668"/>
          <p:cNvSpPr txBox="1"/>
          <p:nvPr/>
        </p:nvSpPr>
        <p:spPr>
          <a:xfrm>
            <a:off x="7391400" y="3135313"/>
            <a:ext cx="533400" cy="274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200">
                <a:latin typeface="Times New Roman" panose="02020603050405020304" pitchFamily="18" charset="0"/>
                <a:ea typeface="標楷體" pitchFamily="65" charset="-120"/>
              </a:rPr>
              <a:t>A</a:t>
            </a:r>
            <a:endParaRPr lang="en-US" altLang="zh-TW" sz="12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70" name="文本框 27669"/>
          <p:cNvSpPr txBox="1"/>
          <p:nvPr/>
        </p:nvSpPr>
        <p:spPr>
          <a:xfrm>
            <a:off x="6858000" y="2057400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1800" dirty="0">
                <a:latin typeface="Times New Roman" panose="02020603050405020304" pitchFamily="18" charset="0"/>
                <a:ea typeface="標楷體" pitchFamily="65" charset="-120"/>
              </a:rPr>
              <a:t>理想基準</a:t>
            </a:r>
            <a:endParaRPr lang="zh-TW" altLang="en-US" sz="18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71" name="文本框 27670"/>
          <p:cNvSpPr txBox="1"/>
          <p:nvPr/>
        </p:nvSpPr>
        <p:spPr>
          <a:xfrm>
            <a:off x="6896100" y="3486150"/>
            <a:ext cx="1295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1800" dirty="0">
                <a:latin typeface="Times New Roman" panose="02020603050405020304" pitchFamily="18" charset="0"/>
                <a:ea typeface="標楷體" pitchFamily="65" charset="-120"/>
              </a:rPr>
              <a:t>實際基準</a:t>
            </a:r>
            <a:endParaRPr lang="zh-TW" altLang="en-US" sz="18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72" name="文本框 27671"/>
          <p:cNvSpPr txBox="1"/>
          <p:nvPr/>
        </p:nvSpPr>
        <p:spPr>
          <a:xfrm>
            <a:off x="647700" y="329565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2.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三基面體系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73" name="直接连接符 27672"/>
          <p:cNvSpPr/>
          <p:nvPr/>
        </p:nvSpPr>
        <p:spPr>
          <a:xfrm>
            <a:off x="1390650" y="5981700"/>
            <a:ext cx="2438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674" name="直接连接符 27673"/>
          <p:cNvSpPr/>
          <p:nvPr/>
        </p:nvSpPr>
        <p:spPr>
          <a:xfrm flipV="1">
            <a:off x="1390650" y="43815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675" name="直接连接符 27674"/>
          <p:cNvSpPr/>
          <p:nvPr/>
        </p:nvSpPr>
        <p:spPr>
          <a:xfrm flipV="1">
            <a:off x="2381250" y="4686300"/>
            <a:ext cx="838200" cy="5715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676" name="直接连接符 27675"/>
          <p:cNvSpPr/>
          <p:nvPr/>
        </p:nvSpPr>
        <p:spPr>
          <a:xfrm>
            <a:off x="1390650" y="4991100"/>
            <a:ext cx="11430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7" name="直接连接符 27676"/>
          <p:cNvSpPr/>
          <p:nvPr/>
        </p:nvSpPr>
        <p:spPr>
          <a:xfrm>
            <a:off x="2533650" y="4991100"/>
            <a:ext cx="0" cy="9906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8" name="直接连接符 27677"/>
          <p:cNvSpPr/>
          <p:nvPr/>
        </p:nvSpPr>
        <p:spPr>
          <a:xfrm flipV="1">
            <a:off x="1390650" y="4381500"/>
            <a:ext cx="914400" cy="609600"/>
          </a:xfrm>
          <a:prstGeom prst="line">
            <a:avLst/>
          </a:prstGeom>
          <a:ln w="9525" cap="flat" cmpd="sng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9" name="直接连接符 27678"/>
          <p:cNvSpPr/>
          <p:nvPr/>
        </p:nvSpPr>
        <p:spPr>
          <a:xfrm>
            <a:off x="2305050" y="4381500"/>
            <a:ext cx="0" cy="971550"/>
          </a:xfrm>
          <a:prstGeom prst="line">
            <a:avLst/>
          </a:prstGeom>
          <a:ln w="9525" cap="flat" cmpd="sng">
            <a:solidFill>
              <a:srgbClr val="0033CC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27680" name="直接连接符 27679"/>
          <p:cNvSpPr/>
          <p:nvPr/>
        </p:nvSpPr>
        <p:spPr>
          <a:xfrm>
            <a:off x="2305050" y="5295900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1" name="直接连接符 27680"/>
          <p:cNvSpPr/>
          <p:nvPr/>
        </p:nvSpPr>
        <p:spPr>
          <a:xfrm flipV="1">
            <a:off x="2533650" y="5295900"/>
            <a:ext cx="8382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2" name="文本框 27681"/>
          <p:cNvSpPr txBox="1"/>
          <p:nvPr/>
        </p:nvSpPr>
        <p:spPr>
          <a:xfrm>
            <a:off x="3848100" y="573405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X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83" name="文本框 27682"/>
          <p:cNvSpPr txBox="1"/>
          <p:nvPr/>
        </p:nvSpPr>
        <p:spPr>
          <a:xfrm>
            <a:off x="1200150" y="398145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Z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84" name="文本框 27683"/>
          <p:cNvSpPr txBox="1"/>
          <p:nvPr/>
        </p:nvSpPr>
        <p:spPr>
          <a:xfrm>
            <a:off x="3143250" y="42672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Y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85" name="直接连接符 27684"/>
          <p:cNvSpPr/>
          <p:nvPr/>
        </p:nvSpPr>
        <p:spPr>
          <a:xfrm flipH="1">
            <a:off x="1390650" y="5257800"/>
            <a:ext cx="9906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Dot"/>
            <a:headEnd type="none" w="med" len="med"/>
            <a:tailEnd type="none" w="med" len="med"/>
          </a:ln>
        </p:spPr>
      </p:sp>
      <p:sp>
        <p:nvSpPr>
          <p:cNvPr id="27686" name="文本框 27685"/>
          <p:cNvSpPr txBox="1"/>
          <p:nvPr/>
        </p:nvSpPr>
        <p:spPr>
          <a:xfrm>
            <a:off x="1066800" y="58293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O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88" name="文本框 27687"/>
          <p:cNvSpPr txBox="1"/>
          <p:nvPr/>
        </p:nvSpPr>
        <p:spPr>
          <a:xfrm rot="5400000">
            <a:off x="1524000" y="50292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A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89" name="文本框 27688"/>
          <p:cNvSpPr txBox="1"/>
          <p:nvPr/>
        </p:nvSpPr>
        <p:spPr>
          <a:xfrm>
            <a:off x="1752600" y="5486400"/>
            <a:ext cx="692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B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91" name="直接连接符 27690"/>
          <p:cNvSpPr/>
          <p:nvPr/>
        </p:nvSpPr>
        <p:spPr>
          <a:xfrm flipH="1">
            <a:off x="2971800" y="50292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692" name="文本框 27691"/>
          <p:cNvSpPr txBox="1"/>
          <p:nvPr/>
        </p:nvSpPr>
        <p:spPr>
          <a:xfrm>
            <a:off x="3124200" y="46482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694" name="椭圆 27693"/>
          <p:cNvSpPr/>
          <p:nvPr/>
        </p:nvSpPr>
        <p:spPr>
          <a:xfrm>
            <a:off x="6172200" y="4648200"/>
            <a:ext cx="1295400" cy="7620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97" name="任意多边形 27696"/>
          <p:cNvSpPr/>
          <p:nvPr/>
        </p:nvSpPr>
        <p:spPr>
          <a:xfrm>
            <a:off x="6172200" y="5562600"/>
            <a:ext cx="1295400" cy="228600"/>
          </a:xfrm>
          <a:custGeom>
            <a:avLst/>
            <a:gdLst/>
            <a:ahLst/>
            <a:cxnLst/>
            <a:pathLst>
              <a:path w="816" h="96">
                <a:moveTo>
                  <a:pt x="0" y="0"/>
                </a:moveTo>
                <a:cubicBezTo>
                  <a:pt x="124" y="48"/>
                  <a:pt x="248" y="96"/>
                  <a:pt x="384" y="96"/>
                </a:cubicBezTo>
                <a:cubicBezTo>
                  <a:pt x="520" y="96"/>
                  <a:pt x="668" y="48"/>
                  <a:pt x="81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98" name="直接连接符 27697"/>
          <p:cNvSpPr/>
          <p:nvPr/>
        </p:nvSpPr>
        <p:spPr>
          <a:xfrm>
            <a:off x="6172200" y="50292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9" name="直接连接符 27698"/>
          <p:cNvSpPr/>
          <p:nvPr/>
        </p:nvSpPr>
        <p:spPr>
          <a:xfrm>
            <a:off x="7467600" y="50292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0" name="椭圆 27699"/>
          <p:cNvSpPr/>
          <p:nvPr/>
        </p:nvSpPr>
        <p:spPr>
          <a:xfrm>
            <a:off x="6324600" y="4933950"/>
            <a:ext cx="228600" cy="1524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01" name="椭圆 27700"/>
          <p:cNvSpPr/>
          <p:nvPr/>
        </p:nvSpPr>
        <p:spPr>
          <a:xfrm>
            <a:off x="7048500" y="4933950"/>
            <a:ext cx="228600" cy="1524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02" name="椭圆 27701"/>
          <p:cNvSpPr/>
          <p:nvPr/>
        </p:nvSpPr>
        <p:spPr>
          <a:xfrm>
            <a:off x="6800850" y="4724400"/>
            <a:ext cx="228600" cy="1524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03" name="椭圆 27702"/>
          <p:cNvSpPr/>
          <p:nvPr/>
        </p:nvSpPr>
        <p:spPr>
          <a:xfrm>
            <a:off x="6496050" y="5181600"/>
            <a:ext cx="228600" cy="1524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04" name="矩形 27703"/>
          <p:cNvSpPr/>
          <p:nvPr/>
        </p:nvSpPr>
        <p:spPr>
          <a:xfrm>
            <a:off x="5562600" y="5010150"/>
            <a:ext cx="2133600" cy="60960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05" name="直接连接符 27704"/>
          <p:cNvSpPr/>
          <p:nvPr/>
        </p:nvSpPr>
        <p:spPr>
          <a:xfrm flipH="1">
            <a:off x="6248400" y="4343400"/>
            <a:ext cx="990600" cy="14478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6" name="直接连接符 27705"/>
          <p:cNvSpPr/>
          <p:nvPr/>
        </p:nvSpPr>
        <p:spPr>
          <a:xfrm>
            <a:off x="7239000" y="4343400"/>
            <a:ext cx="0" cy="3810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7" name="直接连接符 27706"/>
          <p:cNvSpPr/>
          <p:nvPr/>
        </p:nvSpPr>
        <p:spPr>
          <a:xfrm>
            <a:off x="6267450" y="577215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8" name="直接连接符 27707"/>
          <p:cNvSpPr/>
          <p:nvPr/>
        </p:nvSpPr>
        <p:spPr>
          <a:xfrm flipH="1">
            <a:off x="6248400" y="4705350"/>
            <a:ext cx="990600" cy="14478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27709" name="直接连接符 27708"/>
          <p:cNvSpPr/>
          <p:nvPr/>
        </p:nvSpPr>
        <p:spPr>
          <a:xfrm flipH="1">
            <a:off x="5334000" y="4495800"/>
            <a:ext cx="99060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0" name="直接连接符 27709"/>
          <p:cNvSpPr/>
          <p:nvPr/>
        </p:nvSpPr>
        <p:spPr>
          <a:xfrm>
            <a:off x="5334000" y="5943600"/>
            <a:ext cx="2209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1" name="直接连接符 27710"/>
          <p:cNvSpPr/>
          <p:nvPr/>
        </p:nvSpPr>
        <p:spPr>
          <a:xfrm flipH="1">
            <a:off x="7505700" y="4495800"/>
            <a:ext cx="99060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2" name="直接连接符 27711"/>
          <p:cNvSpPr/>
          <p:nvPr/>
        </p:nvSpPr>
        <p:spPr>
          <a:xfrm>
            <a:off x="6324600" y="4495800"/>
            <a:ext cx="2209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5" name="直接连接符 27714"/>
          <p:cNvSpPr/>
          <p:nvPr/>
        </p:nvSpPr>
        <p:spPr>
          <a:xfrm flipH="1">
            <a:off x="7391400" y="5715000"/>
            <a:ext cx="5334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6" name="文本框 27715"/>
          <p:cNvSpPr txBox="1"/>
          <p:nvPr/>
        </p:nvSpPr>
        <p:spPr>
          <a:xfrm>
            <a:off x="7886700" y="54483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Z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717" name="文本框 27716"/>
          <p:cNvSpPr txBox="1"/>
          <p:nvPr/>
        </p:nvSpPr>
        <p:spPr>
          <a:xfrm>
            <a:off x="4572000" y="502920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X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718" name="直接连接符 27717"/>
          <p:cNvSpPr/>
          <p:nvPr/>
        </p:nvSpPr>
        <p:spPr>
          <a:xfrm flipH="1">
            <a:off x="5181600" y="5181600"/>
            <a:ext cx="5334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9" name="直接连接符 27718"/>
          <p:cNvSpPr/>
          <p:nvPr/>
        </p:nvSpPr>
        <p:spPr>
          <a:xfrm flipH="1">
            <a:off x="7162800" y="4267200"/>
            <a:ext cx="3810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20" name="文本框 27719"/>
          <p:cNvSpPr txBox="1"/>
          <p:nvPr/>
        </p:nvSpPr>
        <p:spPr>
          <a:xfrm>
            <a:off x="7505700" y="401955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X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面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721" name="文本框 27720"/>
          <p:cNvSpPr txBox="1"/>
          <p:nvPr/>
        </p:nvSpPr>
        <p:spPr>
          <a:xfrm>
            <a:off x="1600200" y="3733800"/>
            <a:ext cx="464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三要素</a:t>
            </a:r>
            <a:r>
              <a:rPr lang="en-US" altLang="zh-TW" dirty="0">
                <a:solidFill>
                  <a:srgbClr val="0033CC"/>
                </a:solidFill>
                <a:latin typeface="Times New Roman" panose="02020603050405020304" pitchFamily="18" charset="0"/>
                <a:ea typeface="標楷體" pitchFamily="65" charset="-120"/>
              </a:rPr>
              <a:t>:    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基準面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, 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基準線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,  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基準點</a:t>
            </a:r>
            <a:endParaRPr lang="zh-TW" altLang="en-US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7724" name="左弧形箭头 27723"/>
          <p:cNvSpPr/>
          <p:nvPr/>
        </p:nvSpPr>
        <p:spPr>
          <a:xfrm>
            <a:off x="1066800" y="4572000"/>
            <a:ext cx="228600" cy="304800"/>
          </a:xfrm>
          <a:prstGeom prst="curvedRightArrow">
            <a:avLst>
              <a:gd name="adj1" fmla="val 26666"/>
              <a:gd name="adj2" fmla="val 53333"/>
              <a:gd name="adj3" fmla="val 33333"/>
            </a:avLst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25" name="上弧形箭头 27724"/>
          <p:cNvSpPr/>
          <p:nvPr/>
        </p:nvSpPr>
        <p:spPr>
          <a:xfrm>
            <a:off x="2667000" y="4800600"/>
            <a:ext cx="457200" cy="152400"/>
          </a:xfrm>
          <a:prstGeom prst="curvedDown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FF33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7727" name="下弧形箭头 27726"/>
          <p:cNvSpPr/>
          <p:nvPr/>
        </p:nvSpPr>
        <p:spPr>
          <a:xfrm>
            <a:off x="3352800" y="5867400"/>
            <a:ext cx="228600" cy="228600"/>
          </a:xfrm>
          <a:prstGeom prst="curvedUpArrow">
            <a:avLst>
              <a:gd name="adj1" fmla="val 20000"/>
              <a:gd name="adj2" fmla="val 40000"/>
              <a:gd name="adj3" fmla="val 33333"/>
            </a:avLst>
          </a:prstGeom>
          <a:solidFill>
            <a:srgbClr val="6600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728" name="直接连接符 27727"/>
          <p:cNvSpPr/>
          <p:nvPr/>
        </p:nvSpPr>
        <p:spPr>
          <a:xfrm>
            <a:off x="2514600" y="6096000"/>
            <a:ext cx="533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7729" name="直接连接符 27728"/>
          <p:cNvSpPr/>
          <p:nvPr/>
        </p:nvSpPr>
        <p:spPr>
          <a:xfrm>
            <a:off x="1219200" y="5029200"/>
            <a:ext cx="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7730" name="直接连接符 27729"/>
          <p:cNvSpPr/>
          <p:nvPr/>
        </p:nvSpPr>
        <p:spPr>
          <a:xfrm flipV="1">
            <a:off x="2590800" y="4572000"/>
            <a:ext cx="3810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7731" name="文本框 27730"/>
          <p:cNvSpPr txBox="1"/>
          <p:nvPr/>
        </p:nvSpPr>
        <p:spPr>
          <a:xfrm>
            <a:off x="4038600" y="42672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6</a:t>
            </a:r>
            <a:r>
              <a:rPr lang="zh-TW" altLang="en-US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個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自由度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矩形 28673"/>
          <p:cNvSpPr/>
          <p:nvPr/>
        </p:nvSpPr>
        <p:spPr>
          <a:xfrm>
            <a:off x="381000" y="762000"/>
            <a:ext cx="8458200" cy="55626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675" name="文本框 28674"/>
          <p:cNvSpPr txBox="1"/>
          <p:nvPr/>
        </p:nvSpPr>
        <p:spPr>
          <a:xfrm>
            <a:off x="457200" y="9906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3.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基準建立原則</a:t>
            </a:r>
            <a:endParaRPr lang="zh-TW" altLang="en-US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676" name="直接连接符 28675"/>
          <p:cNvSpPr/>
          <p:nvPr/>
        </p:nvSpPr>
        <p:spPr>
          <a:xfrm>
            <a:off x="6610350" y="1314450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7" name="直接连接符 28676"/>
          <p:cNvSpPr/>
          <p:nvPr/>
        </p:nvSpPr>
        <p:spPr>
          <a:xfrm>
            <a:off x="8039100" y="1314450"/>
            <a:ext cx="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8" name="直接连接符 28677"/>
          <p:cNvSpPr/>
          <p:nvPr/>
        </p:nvSpPr>
        <p:spPr>
          <a:xfrm>
            <a:off x="6610350" y="2076450"/>
            <a:ext cx="1447800" cy="0"/>
          </a:xfrm>
          <a:prstGeom prst="line">
            <a:avLst/>
          </a:prstGeom>
          <a:ln w="9525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8681" name="直接连接符 28680"/>
          <p:cNvSpPr/>
          <p:nvPr/>
        </p:nvSpPr>
        <p:spPr>
          <a:xfrm flipH="1">
            <a:off x="6610350" y="1314450"/>
            <a:ext cx="152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3" name="直接连接符 28682"/>
          <p:cNvSpPr/>
          <p:nvPr/>
        </p:nvSpPr>
        <p:spPr>
          <a:xfrm flipH="1">
            <a:off x="6610350" y="1314450"/>
            <a:ext cx="3048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4" name="直接连接符 28683"/>
          <p:cNvSpPr/>
          <p:nvPr/>
        </p:nvSpPr>
        <p:spPr>
          <a:xfrm flipH="1">
            <a:off x="6610350" y="1314450"/>
            <a:ext cx="3810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5" name="直接连接符 28684"/>
          <p:cNvSpPr/>
          <p:nvPr/>
        </p:nvSpPr>
        <p:spPr>
          <a:xfrm flipH="1">
            <a:off x="6686550" y="1285875"/>
            <a:ext cx="466725" cy="8667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6" name="直接连接符 28685"/>
          <p:cNvSpPr/>
          <p:nvPr/>
        </p:nvSpPr>
        <p:spPr>
          <a:xfrm flipH="1">
            <a:off x="6838950" y="1295400"/>
            <a:ext cx="466725" cy="9334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7" name="直接连接符 28686"/>
          <p:cNvSpPr/>
          <p:nvPr/>
        </p:nvSpPr>
        <p:spPr>
          <a:xfrm flipH="1">
            <a:off x="6915150" y="1238250"/>
            <a:ext cx="53340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8" name="直接连接符 28687"/>
          <p:cNvSpPr/>
          <p:nvPr/>
        </p:nvSpPr>
        <p:spPr>
          <a:xfrm flipH="1">
            <a:off x="7219950" y="1257300"/>
            <a:ext cx="438150" cy="11239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9" name="直接连接符 28688"/>
          <p:cNvSpPr/>
          <p:nvPr/>
        </p:nvSpPr>
        <p:spPr>
          <a:xfrm flipH="1">
            <a:off x="7448550" y="1314450"/>
            <a:ext cx="38100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0" name="直接连接符 28689"/>
          <p:cNvSpPr/>
          <p:nvPr/>
        </p:nvSpPr>
        <p:spPr>
          <a:xfrm flipH="1">
            <a:off x="7067550" y="1219200"/>
            <a:ext cx="476250" cy="10858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1" name="直接连接符 28690"/>
          <p:cNvSpPr/>
          <p:nvPr/>
        </p:nvSpPr>
        <p:spPr>
          <a:xfrm flipH="1">
            <a:off x="7677150" y="1276350"/>
            <a:ext cx="314325" cy="9525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2" name="直接连接符 28691"/>
          <p:cNvSpPr/>
          <p:nvPr/>
        </p:nvSpPr>
        <p:spPr>
          <a:xfrm flipH="1">
            <a:off x="7829550" y="1524000"/>
            <a:ext cx="209550" cy="6286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3" name="任意多边形 28692"/>
          <p:cNvSpPr/>
          <p:nvPr/>
        </p:nvSpPr>
        <p:spPr>
          <a:xfrm>
            <a:off x="6610350" y="2076450"/>
            <a:ext cx="1447800" cy="304800"/>
          </a:xfrm>
          <a:custGeom>
            <a:avLst/>
            <a:gdLst/>
            <a:ahLst/>
            <a:cxnLst/>
            <a:pathLst>
              <a:path w="912" h="192">
                <a:moveTo>
                  <a:pt x="0" y="0"/>
                </a:moveTo>
                <a:cubicBezTo>
                  <a:pt x="16" y="20"/>
                  <a:pt x="32" y="40"/>
                  <a:pt x="48" y="48"/>
                </a:cubicBezTo>
                <a:cubicBezTo>
                  <a:pt x="64" y="56"/>
                  <a:pt x="88" y="40"/>
                  <a:pt x="96" y="48"/>
                </a:cubicBezTo>
                <a:cubicBezTo>
                  <a:pt x="104" y="56"/>
                  <a:pt x="88" y="88"/>
                  <a:pt x="96" y="96"/>
                </a:cubicBezTo>
                <a:cubicBezTo>
                  <a:pt x="104" y="104"/>
                  <a:pt x="128" y="88"/>
                  <a:pt x="144" y="96"/>
                </a:cubicBezTo>
                <a:cubicBezTo>
                  <a:pt x="160" y="104"/>
                  <a:pt x="168" y="136"/>
                  <a:pt x="192" y="144"/>
                </a:cubicBezTo>
                <a:cubicBezTo>
                  <a:pt x="216" y="152"/>
                  <a:pt x="256" y="136"/>
                  <a:pt x="288" y="144"/>
                </a:cubicBezTo>
                <a:cubicBezTo>
                  <a:pt x="320" y="152"/>
                  <a:pt x="360" y="192"/>
                  <a:pt x="384" y="192"/>
                </a:cubicBezTo>
                <a:cubicBezTo>
                  <a:pt x="408" y="192"/>
                  <a:pt x="408" y="152"/>
                  <a:pt x="432" y="144"/>
                </a:cubicBezTo>
                <a:cubicBezTo>
                  <a:pt x="456" y="136"/>
                  <a:pt x="504" y="152"/>
                  <a:pt x="528" y="144"/>
                </a:cubicBezTo>
                <a:cubicBezTo>
                  <a:pt x="552" y="136"/>
                  <a:pt x="552" y="104"/>
                  <a:pt x="576" y="96"/>
                </a:cubicBezTo>
                <a:cubicBezTo>
                  <a:pt x="600" y="88"/>
                  <a:pt x="640" y="104"/>
                  <a:pt x="672" y="96"/>
                </a:cubicBezTo>
                <a:cubicBezTo>
                  <a:pt x="704" y="88"/>
                  <a:pt x="736" y="56"/>
                  <a:pt x="768" y="48"/>
                </a:cubicBezTo>
                <a:cubicBezTo>
                  <a:pt x="800" y="40"/>
                  <a:pt x="840" y="56"/>
                  <a:pt x="864" y="48"/>
                </a:cubicBezTo>
                <a:cubicBezTo>
                  <a:pt x="888" y="40"/>
                  <a:pt x="904" y="24"/>
                  <a:pt x="912" y="0"/>
                </a:cubicBezTo>
              </a:path>
            </a:pathLst>
          </a:custGeom>
          <a:noFill/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695" name="直接连接符 28694"/>
          <p:cNvSpPr/>
          <p:nvPr/>
        </p:nvSpPr>
        <p:spPr>
          <a:xfrm flipH="1">
            <a:off x="6305550" y="2057400"/>
            <a:ext cx="1981200" cy="6286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6" name="直接连接符 28695"/>
          <p:cNvSpPr/>
          <p:nvPr/>
        </p:nvSpPr>
        <p:spPr>
          <a:xfrm>
            <a:off x="6562725" y="2162175"/>
            <a:ext cx="1495425" cy="6000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7" name="直接连接符 28696"/>
          <p:cNvSpPr/>
          <p:nvPr/>
        </p:nvSpPr>
        <p:spPr>
          <a:xfrm>
            <a:off x="6610350" y="2381250"/>
            <a:ext cx="1447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8698" name="直接连接符 28697"/>
          <p:cNvSpPr/>
          <p:nvPr/>
        </p:nvSpPr>
        <p:spPr>
          <a:xfrm>
            <a:off x="7905750" y="207645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28699" name="直接连接符 28698"/>
          <p:cNvSpPr/>
          <p:nvPr/>
        </p:nvSpPr>
        <p:spPr>
          <a:xfrm flipH="1">
            <a:off x="6153150" y="1924050"/>
            <a:ext cx="9144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0" name="直接连接符 28699"/>
          <p:cNvSpPr/>
          <p:nvPr/>
        </p:nvSpPr>
        <p:spPr>
          <a:xfrm>
            <a:off x="6381750" y="2152650"/>
            <a:ext cx="1524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28701" name="直接连接符 28700"/>
          <p:cNvSpPr/>
          <p:nvPr/>
        </p:nvSpPr>
        <p:spPr>
          <a:xfrm>
            <a:off x="7677150" y="1924050"/>
            <a:ext cx="914400" cy="3714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2" name="直接连接符 28701"/>
          <p:cNvSpPr/>
          <p:nvPr/>
        </p:nvSpPr>
        <p:spPr>
          <a:xfrm flipH="1">
            <a:off x="7981950" y="2152650"/>
            <a:ext cx="3048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</p:sp>
      <p:sp>
        <p:nvSpPr>
          <p:cNvPr id="28703" name="文本框 28702"/>
          <p:cNvSpPr txBox="1"/>
          <p:nvPr/>
        </p:nvSpPr>
        <p:spPr>
          <a:xfrm>
            <a:off x="6153150" y="222885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2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 2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4" name="文本框 28703"/>
          <p:cNvSpPr txBox="1"/>
          <p:nvPr/>
        </p:nvSpPr>
        <p:spPr>
          <a:xfrm>
            <a:off x="8058150" y="230505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2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 3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5" name="文本框 28704"/>
          <p:cNvSpPr txBox="1"/>
          <p:nvPr/>
        </p:nvSpPr>
        <p:spPr>
          <a:xfrm>
            <a:off x="7829550" y="2095500"/>
            <a:ext cx="47625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200">
                <a:solidFill>
                  <a:srgbClr val="FF3300"/>
                </a:solidFill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 sz="12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1</a:t>
            </a:r>
            <a:endParaRPr lang="en-US" altLang="zh-TW" sz="1200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6" name="文本框 28705"/>
          <p:cNvSpPr txBox="1"/>
          <p:nvPr/>
        </p:nvSpPr>
        <p:spPr>
          <a:xfrm>
            <a:off x="609600" y="1524000"/>
            <a:ext cx="2209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最小條件原則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: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7" name="文本框 28706"/>
          <p:cNvSpPr txBox="1"/>
          <p:nvPr/>
        </p:nvSpPr>
        <p:spPr>
          <a:xfrm>
            <a:off x="2133600" y="1524000"/>
            <a:ext cx="3810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     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實際要素對理想基準的最大偏離量為最小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8" name="文本框 28707"/>
          <p:cNvSpPr txBox="1"/>
          <p:nvPr/>
        </p:nvSpPr>
        <p:spPr>
          <a:xfrm>
            <a:off x="6229350" y="169545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A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09" name="文本框 28708"/>
          <p:cNvSpPr txBox="1"/>
          <p:nvPr/>
        </p:nvSpPr>
        <p:spPr>
          <a:xfrm>
            <a:off x="7981950" y="161925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B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0" name="文本框 28709"/>
          <p:cNvSpPr txBox="1"/>
          <p:nvPr/>
        </p:nvSpPr>
        <p:spPr>
          <a:xfrm>
            <a:off x="6991350" y="230505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1" name="文本框 28710"/>
          <p:cNvSpPr txBox="1"/>
          <p:nvPr/>
        </p:nvSpPr>
        <p:spPr>
          <a:xfrm>
            <a:off x="609600" y="2362200"/>
            <a:ext cx="548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>
                <a:latin typeface="Times New Roman" panose="02020603050405020304" pitchFamily="18" charset="0"/>
                <a:ea typeface="標楷體" pitchFamily="65" charset="-120"/>
              </a:rPr>
              <a:t>右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圖</a:t>
            </a:r>
            <a:r>
              <a:rPr lang="en-US" altLang="zh-TW" sz="1600" dirty="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1&lt; </a:t>
            </a:r>
            <a:r>
              <a:rPr lang="en-US" altLang="zh-TW" sz="16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2&lt; </a:t>
            </a:r>
            <a:r>
              <a:rPr lang="en-US" altLang="zh-TW" sz="1600">
                <a:latin typeface="Times New Roman" panose="02020603050405020304" pitchFamily="18" charset="0"/>
                <a:ea typeface="PMingLiU" pitchFamily="18" charset="-120"/>
              </a:rPr>
              <a:t>△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3,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建立基準應選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AB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兩點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2" name="文本框 28711"/>
          <p:cNvSpPr txBox="1"/>
          <p:nvPr/>
        </p:nvSpPr>
        <p:spPr>
          <a:xfrm>
            <a:off x="457200" y="28956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4.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基準的選擇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3" name="文本框 28712"/>
          <p:cNvSpPr txBox="1"/>
          <p:nvPr/>
        </p:nvSpPr>
        <p:spPr>
          <a:xfrm>
            <a:off x="762000" y="34290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a.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幾何關系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4" name="文本框 28713"/>
          <p:cNvSpPr txBox="1"/>
          <p:nvPr/>
        </p:nvSpPr>
        <p:spPr>
          <a:xfrm>
            <a:off x="762000" y="382905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b.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裝配關系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5" name="文本框 28714"/>
          <p:cNvSpPr txBox="1"/>
          <p:nvPr/>
        </p:nvSpPr>
        <p:spPr>
          <a:xfrm>
            <a:off x="762000" y="4229100"/>
            <a:ext cx="205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加工精度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6" name="文本框 28715"/>
          <p:cNvSpPr txBox="1"/>
          <p:nvPr/>
        </p:nvSpPr>
        <p:spPr>
          <a:xfrm>
            <a:off x="762000" y="4648200"/>
            <a:ext cx="548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d.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基準要素要有足夠的面積及大小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7" name="文本框 28716"/>
          <p:cNvSpPr txBox="1"/>
          <p:nvPr/>
        </p:nvSpPr>
        <p:spPr>
          <a:xfrm>
            <a:off x="762000" y="5105400"/>
            <a:ext cx="716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e.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選擇穩定要素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必要時可增加工藝凸台作基準要素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18" name="文本框 28717"/>
          <p:cNvSpPr txBox="1"/>
          <p:nvPr/>
        </p:nvSpPr>
        <p:spPr>
          <a:xfrm>
            <a:off x="762000" y="5562600"/>
            <a:ext cx="716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f.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設計基準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工藝基準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檢測基准選擇盡量一致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27" name="矩形 28726"/>
          <p:cNvSpPr/>
          <p:nvPr/>
        </p:nvSpPr>
        <p:spPr>
          <a:xfrm>
            <a:off x="5943600" y="3371850"/>
            <a:ext cx="1981200" cy="914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728" name="椭圆 28727"/>
          <p:cNvSpPr/>
          <p:nvPr/>
        </p:nvSpPr>
        <p:spPr>
          <a:xfrm>
            <a:off x="6096000" y="3905250"/>
            <a:ext cx="304800" cy="3048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729" name="椭圆 28728"/>
          <p:cNvSpPr/>
          <p:nvPr/>
        </p:nvSpPr>
        <p:spPr>
          <a:xfrm>
            <a:off x="7467600" y="3905250"/>
            <a:ext cx="304800" cy="3048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730" name="直接连接符 28729"/>
          <p:cNvSpPr/>
          <p:nvPr/>
        </p:nvSpPr>
        <p:spPr>
          <a:xfrm>
            <a:off x="7924800" y="428625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1" name="矩形 28730"/>
          <p:cNvSpPr/>
          <p:nvPr/>
        </p:nvSpPr>
        <p:spPr>
          <a:xfrm>
            <a:off x="8134350" y="4276725"/>
            <a:ext cx="457200" cy="228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732" name="文本框 28731"/>
          <p:cNvSpPr txBox="1"/>
          <p:nvPr/>
        </p:nvSpPr>
        <p:spPr>
          <a:xfrm>
            <a:off x="8153400" y="42291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-B-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35" name="直接连接符 28734"/>
          <p:cNvSpPr/>
          <p:nvPr/>
        </p:nvSpPr>
        <p:spPr>
          <a:xfrm flipH="1">
            <a:off x="5486400" y="382905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</p:sp>
      <p:sp>
        <p:nvSpPr>
          <p:cNvPr id="28736" name="矩形 28735"/>
          <p:cNvSpPr/>
          <p:nvPr/>
        </p:nvSpPr>
        <p:spPr>
          <a:xfrm>
            <a:off x="4572000" y="3676650"/>
            <a:ext cx="914400" cy="304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8737" name="直接连接符 28736"/>
          <p:cNvSpPr/>
          <p:nvPr/>
        </p:nvSpPr>
        <p:spPr>
          <a:xfrm>
            <a:off x="5210175" y="367665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41" name="直接连接符 28740"/>
          <p:cNvSpPr/>
          <p:nvPr/>
        </p:nvSpPr>
        <p:spPr>
          <a:xfrm>
            <a:off x="4724400" y="375285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42" name="直接连接符 28741"/>
          <p:cNvSpPr/>
          <p:nvPr/>
        </p:nvSpPr>
        <p:spPr>
          <a:xfrm>
            <a:off x="4648200" y="3905250"/>
            <a:ext cx="152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43" name="文本框 28742"/>
          <p:cNvSpPr txBox="1"/>
          <p:nvPr/>
        </p:nvSpPr>
        <p:spPr>
          <a:xfrm>
            <a:off x="4829175" y="3676650"/>
            <a:ext cx="428625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 dirty="0">
                <a:latin typeface="Times New Roman" panose="02020603050405020304" pitchFamily="18" charset="0"/>
                <a:ea typeface="標楷體" pitchFamily="65" charset="-120"/>
              </a:rPr>
              <a:t>0.2</a:t>
            </a:r>
            <a:endParaRPr lang="en-US" altLang="zh-TW" sz="14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44" name="直接连接符 28743"/>
          <p:cNvSpPr/>
          <p:nvPr/>
        </p:nvSpPr>
        <p:spPr>
          <a:xfrm>
            <a:off x="4867275" y="367665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45" name="文本框 28744"/>
          <p:cNvSpPr txBox="1"/>
          <p:nvPr/>
        </p:nvSpPr>
        <p:spPr>
          <a:xfrm>
            <a:off x="5181600" y="3676650"/>
            <a:ext cx="276225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B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8746" name="直接连接符 28745"/>
          <p:cNvSpPr/>
          <p:nvPr/>
        </p:nvSpPr>
        <p:spPr>
          <a:xfrm>
            <a:off x="6000750" y="4057650"/>
            <a:ext cx="1981200" cy="0"/>
          </a:xfrm>
          <a:prstGeom prst="line">
            <a:avLst/>
          </a:prstGeom>
          <a:ln w="9525" cap="flat" cmpd="sng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9" name="矩形 29698"/>
          <p:cNvSpPr/>
          <p:nvPr/>
        </p:nvSpPr>
        <p:spPr>
          <a:xfrm>
            <a:off x="457200" y="609600"/>
            <a:ext cx="8305800" cy="5791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0" name="文本框 29699"/>
          <p:cNvSpPr txBox="1"/>
          <p:nvPr/>
        </p:nvSpPr>
        <p:spPr>
          <a:xfrm>
            <a:off x="609600" y="8382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5.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基準補正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01" name="文本框 29700"/>
          <p:cNvSpPr txBox="1"/>
          <p:nvPr/>
        </p:nvSpPr>
        <p:spPr>
          <a:xfrm>
            <a:off x="1295400" y="1371600"/>
            <a:ext cx="5486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將機械坐標系轉換成工件坐標系的程序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02" name="文本框 29701"/>
          <p:cNvSpPr txBox="1"/>
          <p:nvPr/>
        </p:nvSpPr>
        <p:spPr>
          <a:xfrm>
            <a:off x="609600" y="2057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6.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坐</a:t>
            </a:r>
            <a:r>
              <a:rPr lang="zh-TW" altLang="en-US" b="1">
                <a:latin typeface="Times New Roman" panose="02020603050405020304" pitchFamily="18" charset="0"/>
                <a:ea typeface="標楷體" pitchFamily="65" charset="-120"/>
              </a:rPr>
              <a:t>標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平移及旋轉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03" name="矩形 29702"/>
          <p:cNvSpPr/>
          <p:nvPr/>
        </p:nvSpPr>
        <p:spPr>
          <a:xfrm>
            <a:off x="4667250" y="3543300"/>
            <a:ext cx="3886200" cy="23622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4" name="椭圆 29703"/>
          <p:cNvSpPr/>
          <p:nvPr/>
        </p:nvSpPr>
        <p:spPr>
          <a:xfrm>
            <a:off x="4953000" y="4800600"/>
            <a:ext cx="685800" cy="6096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5" name="椭圆 29704"/>
          <p:cNvSpPr/>
          <p:nvPr/>
        </p:nvSpPr>
        <p:spPr>
          <a:xfrm>
            <a:off x="6991350" y="3733800"/>
            <a:ext cx="685800" cy="6096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6" name="直接连接符 29705"/>
          <p:cNvSpPr/>
          <p:nvPr/>
        </p:nvSpPr>
        <p:spPr>
          <a:xfrm flipV="1">
            <a:off x="4800600" y="3543300"/>
            <a:ext cx="3505200" cy="1828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7" name="直接连接符 29706"/>
          <p:cNvSpPr/>
          <p:nvPr/>
        </p:nvSpPr>
        <p:spPr>
          <a:xfrm flipV="1">
            <a:off x="5334000" y="5143500"/>
            <a:ext cx="2362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8" name="矩形 29707"/>
          <p:cNvSpPr/>
          <p:nvPr/>
        </p:nvSpPr>
        <p:spPr>
          <a:xfrm>
            <a:off x="7696200" y="5143500"/>
            <a:ext cx="457200" cy="228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9" name="文本框 29708"/>
          <p:cNvSpPr txBox="1"/>
          <p:nvPr/>
        </p:nvSpPr>
        <p:spPr>
          <a:xfrm>
            <a:off x="7715250" y="5095875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-B-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10" name="直接连接符 29709"/>
          <p:cNvSpPr/>
          <p:nvPr/>
        </p:nvSpPr>
        <p:spPr>
          <a:xfrm>
            <a:off x="6477000" y="4381500"/>
            <a:ext cx="0" cy="1219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1" name="矩形 29710"/>
          <p:cNvSpPr/>
          <p:nvPr/>
        </p:nvSpPr>
        <p:spPr>
          <a:xfrm>
            <a:off x="6477000" y="5600700"/>
            <a:ext cx="457200" cy="228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12" name="文本框 29711"/>
          <p:cNvSpPr txBox="1"/>
          <p:nvPr/>
        </p:nvSpPr>
        <p:spPr>
          <a:xfrm>
            <a:off x="6486525" y="5553075"/>
            <a:ext cx="6858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-A-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13" name="直接连接符 29712"/>
          <p:cNvSpPr/>
          <p:nvPr/>
        </p:nvSpPr>
        <p:spPr>
          <a:xfrm flipV="1">
            <a:off x="5295900" y="4419600"/>
            <a:ext cx="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5" name="矩形 29714"/>
          <p:cNvSpPr/>
          <p:nvPr/>
        </p:nvSpPr>
        <p:spPr>
          <a:xfrm>
            <a:off x="5562600" y="4457700"/>
            <a:ext cx="609600" cy="2286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16" name="文本框 29715"/>
          <p:cNvSpPr txBox="1"/>
          <p:nvPr/>
        </p:nvSpPr>
        <p:spPr>
          <a:xfrm>
            <a:off x="5581650" y="4410075"/>
            <a:ext cx="18288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 dirty="0">
                <a:latin typeface="Times New Roman" panose="02020603050405020304" pitchFamily="18" charset="0"/>
                <a:ea typeface="標楷體" pitchFamily="65" charset="-120"/>
              </a:rPr>
              <a:t>20.00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18" name="直接连接符 29717"/>
          <p:cNvSpPr/>
          <p:nvPr/>
        </p:nvSpPr>
        <p:spPr>
          <a:xfrm>
            <a:off x="6172200" y="45720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9" name="直接连接符 29718"/>
          <p:cNvSpPr/>
          <p:nvPr/>
        </p:nvSpPr>
        <p:spPr>
          <a:xfrm flipH="1">
            <a:off x="5276850" y="45720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0" name="任意多边形 29719"/>
          <p:cNvSpPr/>
          <p:nvPr/>
        </p:nvSpPr>
        <p:spPr>
          <a:xfrm>
            <a:off x="5943600" y="4762500"/>
            <a:ext cx="228600" cy="3810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0" y="0"/>
                </a:moveTo>
                <a:arcTo wR="21600" hR="21600" stAng="-5400000" swAng="5400000"/>
                <a:lnTo>
                  <a:pt x="0" y="2160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21" name="文本框 29720"/>
          <p:cNvSpPr txBox="1"/>
          <p:nvPr/>
        </p:nvSpPr>
        <p:spPr>
          <a:xfrm>
            <a:off x="6076950" y="4705350"/>
            <a:ext cx="47625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 dirty="0">
                <a:latin typeface="Times New Roman" panose="02020603050405020304" pitchFamily="18" charset="0"/>
                <a:ea typeface="標楷體" pitchFamily="65" charset="-120"/>
              </a:rPr>
              <a:t>30</a:t>
            </a:r>
            <a:r>
              <a:rPr lang="en-US" altLang="zh-TW" sz="1400" dirty="0">
                <a:latin typeface="Times New Roman" panose="02020603050405020304" pitchFamily="18" charset="0"/>
                <a:ea typeface="PMingLiU" pitchFamily="18" charset="-120"/>
              </a:rPr>
              <a:t>°</a:t>
            </a:r>
            <a:r>
              <a:rPr lang="en-US" altLang="zh-TW" sz="1400" dirty="0">
                <a:latin typeface="Times New Roman" panose="02020603050405020304" pitchFamily="18" charset="0"/>
                <a:ea typeface="標楷體" pitchFamily="65" charset="-120"/>
              </a:rPr>
              <a:t> 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2" name="文本框 29721"/>
          <p:cNvSpPr txBox="1"/>
          <p:nvPr/>
        </p:nvSpPr>
        <p:spPr>
          <a:xfrm>
            <a:off x="5029200" y="533400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C1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3" name="文本框 29722"/>
          <p:cNvSpPr txBox="1"/>
          <p:nvPr/>
        </p:nvSpPr>
        <p:spPr>
          <a:xfrm>
            <a:off x="7067550" y="4267200"/>
            <a:ext cx="762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C2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4" name="文本框 29723"/>
          <p:cNvSpPr txBox="1"/>
          <p:nvPr/>
        </p:nvSpPr>
        <p:spPr>
          <a:xfrm>
            <a:off x="990600" y="4419600"/>
            <a:ext cx="31242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    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當不滿足基準要素建立條件時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可通過平移或旋轉建立基準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.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5" name="文本框 29724"/>
          <p:cNvSpPr txBox="1"/>
          <p:nvPr/>
        </p:nvSpPr>
        <p:spPr>
          <a:xfrm>
            <a:off x="819150" y="2514600"/>
            <a:ext cx="2743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基準要素建立條件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6" name="文本框 29725"/>
          <p:cNvSpPr txBox="1"/>
          <p:nvPr/>
        </p:nvSpPr>
        <p:spPr>
          <a:xfrm>
            <a:off x="1143000" y="29718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第一基准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7" name="文本框 29726"/>
          <p:cNvSpPr txBox="1"/>
          <p:nvPr/>
        </p:nvSpPr>
        <p:spPr>
          <a:xfrm>
            <a:off x="1143000" y="33528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第二基准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28" name="文本框 29727"/>
          <p:cNvSpPr txBox="1"/>
          <p:nvPr/>
        </p:nvSpPr>
        <p:spPr>
          <a:xfrm>
            <a:off x="1143000" y="37338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第三基准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30" name="文本框 29729"/>
          <p:cNvSpPr txBox="1"/>
          <p:nvPr/>
        </p:nvSpPr>
        <p:spPr>
          <a:xfrm>
            <a:off x="2590800" y="29718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3</a:t>
            </a:r>
            <a:r>
              <a:rPr lang="zh-TW" altLang="en-US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點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確定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至少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31" name="文本框 29730"/>
          <p:cNvSpPr txBox="1"/>
          <p:nvPr/>
        </p:nvSpPr>
        <p:spPr>
          <a:xfrm>
            <a:off x="2590800" y="33528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2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點確定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至少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9732" name="文本框 29731"/>
          <p:cNvSpPr txBox="1"/>
          <p:nvPr/>
        </p:nvSpPr>
        <p:spPr>
          <a:xfrm>
            <a:off x="2590800" y="37338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1</a:t>
            </a:r>
            <a:r>
              <a:rPr lang="zh-TW" altLang="en-US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點確定</a:t>
            </a:r>
            <a:endParaRPr lang="zh-TW" altLang="en-US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29736" name="图片 29735" descr="C:\Program Files\Common Files\Microsoft Shared\Clipart\cagcat50\EN00354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73863" y="762000"/>
            <a:ext cx="1836737" cy="1981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5842" name="对象 35841"/>
          <p:cNvGraphicFramePr/>
          <p:nvPr/>
        </p:nvGraphicFramePr>
        <p:xfrm>
          <a:off x="304800" y="1504950"/>
          <a:ext cx="2609850" cy="428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2610485" imgH="4286885" progId="Word.Document.8">
                  <p:embed/>
                </p:oleObj>
              </mc:Choice>
              <mc:Fallback>
                <p:oleObj name="" r:id="rId1" imgW="2610485" imgH="4286885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0" y="1504950"/>
                        <a:ext cx="2609850" cy="428625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对象 35842"/>
          <p:cNvGraphicFramePr/>
          <p:nvPr/>
        </p:nvGraphicFramePr>
        <p:xfrm>
          <a:off x="6324600" y="1600200"/>
          <a:ext cx="260985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2610485" imgH="4286885" progId="Word.Document.8">
                  <p:embed/>
                </p:oleObj>
              </mc:Choice>
              <mc:Fallback>
                <p:oleObj name="" r:id="rId3" imgW="2610485" imgH="4286885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24600" y="1600200"/>
                        <a:ext cx="2609850" cy="4038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对象 35843"/>
          <p:cNvGraphicFramePr/>
          <p:nvPr/>
        </p:nvGraphicFramePr>
        <p:xfrm>
          <a:off x="3400425" y="1552575"/>
          <a:ext cx="2486025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2487295" imgH="4085590" progId="Word.Document.8">
                  <p:embed/>
                </p:oleObj>
              </mc:Choice>
              <mc:Fallback>
                <p:oleObj name="" r:id="rId5" imgW="2487295" imgH="408559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0425" y="1552575"/>
                        <a:ext cx="2486025" cy="4086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矩形 35844"/>
          <p:cNvSpPr/>
          <p:nvPr/>
        </p:nvSpPr>
        <p:spPr>
          <a:xfrm>
            <a:off x="228600" y="1143000"/>
            <a:ext cx="8686800" cy="54864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846" name="文本框 35845"/>
          <p:cNvSpPr txBox="1"/>
          <p:nvPr/>
        </p:nvSpPr>
        <p:spPr>
          <a:xfrm>
            <a:off x="457200" y="5867400"/>
            <a:ext cx="2590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b="1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Machine coordinate</a:t>
            </a:r>
            <a:endParaRPr lang="en-US" altLang="zh-TW" sz="2000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5848" name="文本框 35847"/>
          <p:cNvSpPr txBox="1"/>
          <p:nvPr/>
        </p:nvSpPr>
        <p:spPr>
          <a:xfrm>
            <a:off x="3581400" y="5867400"/>
            <a:ext cx="2362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b="1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Coordinate change</a:t>
            </a:r>
            <a:endParaRPr lang="en-US" altLang="zh-TW" sz="2000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5849" name="文本框 35848"/>
          <p:cNvSpPr txBox="1"/>
          <p:nvPr/>
        </p:nvSpPr>
        <p:spPr>
          <a:xfrm>
            <a:off x="6705600" y="5867400"/>
            <a:ext cx="2286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b="1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Part  coordinate</a:t>
            </a:r>
            <a:endParaRPr lang="en-US" altLang="zh-TW" sz="2000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5850" name="右箭头 35849"/>
          <p:cNvSpPr/>
          <p:nvPr/>
        </p:nvSpPr>
        <p:spPr>
          <a:xfrm>
            <a:off x="2971800" y="3962400"/>
            <a:ext cx="381000" cy="228600"/>
          </a:xfrm>
          <a:prstGeom prst="rightArrow">
            <a:avLst>
              <a:gd name="adj1" fmla="val 50000"/>
              <a:gd name="adj2" fmla="val 41666"/>
            </a:avLst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851" name="右箭头 35850"/>
          <p:cNvSpPr/>
          <p:nvPr/>
        </p:nvSpPr>
        <p:spPr>
          <a:xfrm>
            <a:off x="5943600" y="3886200"/>
            <a:ext cx="381000" cy="228600"/>
          </a:xfrm>
          <a:prstGeom prst="rightArrow">
            <a:avLst>
              <a:gd name="adj1" fmla="val 50000"/>
              <a:gd name="adj2" fmla="val 41666"/>
            </a:avLst>
          </a:prstGeom>
          <a:solidFill>
            <a:srgbClr val="99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5852" name="文本框 35851"/>
          <p:cNvSpPr txBox="1"/>
          <p:nvPr/>
        </p:nvSpPr>
        <p:spPr>
          <a:xfrm>
            <a:off x="2057400" y="533400"/>
            <a:ext cx="5029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60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Alignment process picture</a:t>
            </a:r>
            <a:endParaRPr lang="en-US" altLang="zh-TW" sz="3600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文本框 34817"/>
          <p:cNvSpPr txBox="1"/>
          <p:nvPr/>
        </p:nvSpPr>
        <p:spPr>
          <a:xfrm>
            <a:off x="381000" y="304800"/>
            <a:ext cx="7315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600" b="1">
                <a:latin typeface="Times New Roman" panose="02020603050405020304" pitchFamily="18" charset="0"/>
                <a:ea typeface="標楷體" pitchFamily="65" charset="-120"/>
              </a:rPr>
              <a:t>Part 2</a:t>
            </a:r>
            <a:r>
              <a:rPr lang="en-US" altLang="zh-TW" sz="3200">
                <a:latin typeface="Times New Roman" panose="02020603050405020304" pitchFamily="18" charset="0"/>
                <a:ea typeface="標楷體" pitchFamily="65" charset="-120"/>
              </a:rPr>
              <a:t>----------- </a:t>
            </a:r>
            <a:r>
              <a:rPr lang="zh-TW" altLang="en-US" sz="3200" b="1" dirty="0">
                <a:latin typeface="Times New Roman" panose="02020603050405020304" pitchFamily="18" charset="0"/>
                <a:ea typeface="標楷體" pitchFamily="65" charset="-120"/>
              </a:rPr>
              <a:t>精密量測器具簡介</a:t>
            </a:r>
            <a:endParaRPr lang="zh-TW" altLang="en-US" sz="3200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19" name="矩形 34818"/>
          <p:cNvSpPr/>
          <p:nvPr/>
        </p:nvSpPr>
        <p:spPr>
          <a:xfrm>
            <a:off x="457200" y="1066800"/>
            <a:ext cx="8305800" cy="5410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4820" name="文本框 34819"/>
          <p:cNvSpPr txBox="1"/>
          <p:nvPr/>
        </p:nvSpPr>
        <p:spPr>
          <a:xfrm>
            <a:off x="762000" y="12954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1.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分類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2" name="文本框 34821"/>
          <p:cNvSpPr txBox="1"/>
          <p:nvPr/>
        </p:nvSpPr>
        <p:spPr>
          <a:xfrm>
            <a:off x="1600200" y="5181600"/>
            <a:ext cx="236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接觸式量測儀器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4" name="文本框 34823"/>
          <p:cNvSpPr txBox="1"/>
          <p:nvPr/>
        </p:nvSpPr>
        <p:spPr>
          <a:xfrm>
            <a:off x="1066800" y="1828800"/>
            <a:ext cx="3581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1.1 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按用途特點可分為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5" name="文本框 34824"/>
          <p:cNvSpPr txBox="1"/>
          <p:nvPr/>
        </p:nvSpPr>
        <p:spPr>
          <a:xfrm>
            <a:off x="1676400" y="2286000"/>
            <a:ext cx="6400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A.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標准量具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量塊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,90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度角尺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表面粗造度樣板等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6" name="文本框 34825"/>
          <p:cNvSpPr txBox="1"/>
          <p:nvPr/>
        </p:nvSpPr>
        <p:spPr>
          <a:xfrm>
            <a:off x="1676400" y="2743200"/>
            <a:ext cx="624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B.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通用量具和量儀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卡尺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分厘卡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百分表等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7" name="文本框 34826"/>
          <p:cNvSpPr txBox="1"/>
          <p:nvPr/>
        </p:nvSpPr>
        <p:spPr>
          <a:xfrm>
            <a:off x="1676400" y="3200400"/>
            <a:ext cx="426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C.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極限量具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塞規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環規等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8" name="文本框 34827"/>
          <p:cNvSpPr txBox="1"/>
          <p:nvPr/>
        </p:nvSpPr>
        <p:spPr>
          <a:xfrm>
            <a:off x="1676400" y="3657600"/>
            <a:ext cx="563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D.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專用量儀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端度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線紋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角度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齒輪等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29" name="文本框 34828"/>
          <p:cNvSpPr txBox="1"/>
          <p:nvPr/>
        </p:nvSpPr>
        <p:spPr>
          <a:xfrm>
            <a:off x="1676400" y="4114800"/>
            <a:ext cx="6934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E. 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 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其它量測儀器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(</a:t>
            </a: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CMM,OGP,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投影機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高度規</a:t>
            </a: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QV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等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30" name="文本框 34829"/>
          <p:cNvSpPr txBox="1"/>
          <p:nvPr/>
        </p:nvSpPr>
        <p:spPr>
          <a:xfrm>
            <a:off x="1143000" y="4648200"/>
            <a:ext cx="579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1.2 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根據測頭與被測件是否有接觸可分為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4831" name="文本框 34830"/>
          <p:cNvSpPr txBox="1"/>
          <p:nvPr/>
        </p:nvSpPr>
        <p:spPr>
          <a:xfrm>
            <a:off x="1600200" y="5638800"/>
            <a:ext cx="556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非接觸式量測儀器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3" name="矩形 30722"/>
          <p:cNvSpPr/>
          <p:nvPr/>
        </p:nvSpPr>
        <p:spPr>
          <a:xfrm>
            <a:off x="304800" y="838200"/>
            <a:ext cx="8382000" cy="57150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24" name="文本框 30723"/>
          <p:cNvSpPr txBox="1"/>
          <p:nvPr/>
        </p:nvSpPr>
        <p:spPr>
          <a:xfrm>
            <a:off x="609600" y="381000"/>
            <a:ext cx="3276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2.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主要量測儀器簡介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0726" name="图片 30725" descr="\\NHKTD510\儀器\05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" y="3886200"/>
            <a:ext cx="1908175" cy="2244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27" name="图片 30726" descr="\\NHKTD510\儀器\0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2308225" cy="17256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8" name="文本框 30727"/>
          <p:cNvSpPr txBox="1"/>
          <p:nvPr/>
        </p:nvSpPr>
        <p:spPr>
          <a:xfrm>
            <a:off x="742950" y="32004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OGP(CNC)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29" name="文本框 30728"/>
          <p:cNvSpPr txBox="1"/>
          <p:nvPr/>
        </p:nvSpPr>
        <p:spPr>
          <a:xfrm>
            <a:off x="457200" y="60960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Profile Projector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31" name="文本框 30730"/>
          <p:cNvSpPr txBox="1"/>
          <p:nvPr/>
        </p:nvSpPr>
        <p:spPr>
          <a:xfrm>
            <a:off x="6953250" y="85725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Function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35" name="文本框 30734"/>
          <p:cNvSpPr txBox="1"/>
          <p:nvPr/>
        </p:nvSpPr>
        <p:spPr>
          <a:xfrm>
            <a:off x="6553200" y="2133600"/>
            <a:ext cx="13716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形位公差</a:t>
            </a:r>
            <a:endParaRPr lang="zh-TW" altLang="en-US" sz="23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39" name="文本框 30738"/>
          <p:cNvSpPr txBox="1"/>
          <p:nvPr/>
        </p:nvSpPr>
        <p:spPr>
          <a:xfrm>
            <a:off x="6553200" y="2909888"/>
            <a:ext cx="22098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影像放大處理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70" name="直接连接符 30769"/>
          <p:cNvSpPr/>
          <p:nvPr/>
        </p:nvSpPr>
        <p:spPr>
          <a:xfrm>
            <a:off x="304800" y="1295400"/>
            <a:ext cx="8382000" cy="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2" name="直接连接符 30771"/>
          <p:cNvSpPr/>
          <p:nvPr/>
        </p:nvSpPr>
        <p:spPr>
          <a:xfrm>
            <a:off x="281940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3" name="直接连接符 30772"/>
          <p:cNvSpPr/>
          <p:nvPr/>
        </p:nvSpPr>
        <p:spPr>
          <a:xfrm>
            <a:off x="409575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4" name="直接连接符 30773"/>
          <p:cNvSpPr/>
          <p:nvPr/>
        </p:nvSpPr>
        <p:spPr>
          <a:xfrm>
            <a:off x="632460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5" name="文本框 30774"/>
          <p:cNvSpPr txBox="1"/>
          <p:nvPr/>
        </p:nvSpPr>
        <p:spPr>
          <a:xfrm>
            <a:off x="914400" y="8382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Equipment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77" name="文本框 30776"/>
          <p:cNvSpPr txBox="1"/>
          <p:nvPr/>
        </p:nvSpPr>
        <p:spPr>
          <a:xfrm>
            <a:off x="2952750" y="838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Range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78" name="文本框 30777"/>
          <p:cNvSpPr txBox="1"/>
          <p:nvPr/>
        </p:nvSpPr>
        <p:spPr>
          <a:xfrm>
            <a:off x="4876800" y="838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Accuracy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79" name="文本框 30778"/>
          <p:cNvSpPr txBox="1"/>
          <p:nvPr/>
        </p:nvSpPr>
        <p:spPr>
          <a:xfrm>
            <a:off x="2971800" y="1752600"/>
            <a:ext cx="1143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X=200  Y=150  Z=150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80" name="文本框 30779"/>
          <p:cNvSpPr txBox="1"/>
          <p:nvPr/>
        </p:nvSpPr>
        <p:spPr>
          <a:xfrm>
            <a:off x="2971800" y="4146550"/>
            <a:ext cx="1143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X=300  Y=200  Z=100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81" name="文本框 30780"/>
          <p:cNvSpPr txBox="1"/>
          <p:nvPr/>
        </p:nvSpPr>
        <p:spPr>
          <a:xfrm>
            <a:off x="4495800" y="14478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X,Y Axis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82" name="文本框 30781"/>
          <p:cNvSpPr txBox="1"/>
          <p:nvPr/>
        </p:nvSpPr>
        <p:spPr>
          <a:xfrm>
            <a:off x="4114800" y="1828800"/>
            <a:ext cx="228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&lt;=(1.4+</a:t>
            </a:r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L/200)</a:t>
            </a:r>
            <a:r>
              <a:rPr lang="en-US" altLang="zh-TW">
                <a:solidFill>
                  <a:srgbClr val="FF3300"/>
                </a:solidFill>
                <a:latin typeface="PMingLiU" pitchFamily="18" charset="-120"/>
                <a:ea typeface="PMingLiU" pitchFamily="18" charset="-120"/>
              </a:rPr>
              <a:t>μm</a:t>
            </a:r>
            <a:endParaRPr lang="en-US" altLang="zh-TW">
              <a:solidFill>
                <a:srgbClr val="FF3300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0783" name="直接连接符 30782"/>
          <p:cNvSpPr/>
          <p:nvPr/>
        </p:nvSpPr>
        <p:spPr>
          <a:xfrm>
            <a:off x="304800" y="3810000"/>
            <a:ext cx="8382000" cy="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84" name="直接连接符 30783"/>
          <p:cNvSpPr/>
          <p:nvPr/>
        </p:nvSpPr>
        <p:spPr>
          <a:xfrm>
            <a:off x="4114800" y="2286000"/>
            <a:ext cx="2209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85" name="文本框 30784"/>
          <p:cNvSpPr txBox="1"/>
          <p:nvPr/>
        </p:nvSpPr>
        <p:spPr>
          <a:xfrm>
            <a:off x="4724400" y="22098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Z Axis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86" name="文本框 30785"/>
          <p:cNvSpPr txBox="1"/>
          <p:nvPr/>
        </p:nvSpPr>
        <p:spPr>
          <a:xfrm>
            <a:off x="4267200" y="2514600"/>
            <a:ext cx="228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&lt;=(5+</a:t>
            </a:r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L/150)</a:t>
            </a:r>
            <a:r>
              <a:rPr lang="en-US" altLang="zh-TW">
                <a:solidFill>
                  <a:srgbClr val="FF3300"/>
                </a:solidFill>
                <a:latin typeface="PMingLiU" pitchFamily="18" charset="-120"/>
                <a:ea typeface="PMingLiU" pitchFamily="18" charset="-120"/>
              </a:rPr>
              <a:t>μm</a:t>
            </a:r>
            <a:endParaRPr lang="en-US" altLang="zh-TW">
              <a:solidFill>
                <a:srgbClr val="FF3300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0788" name="文本框 30787"/>
          <p:cNvSpPr txBox="1"/>
          <p:nvPr/>
        </p:nvSpPr>
        <p:spPr>
          <a:xfrm>
            <a:off x="4495800" y="47244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(4+</a:t>
            </a:r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L/25)</a:t>
            </a:r>
            <a:r>
              <a:rPr lang="en-US" altLang="zh-TW">
                <a:solidFill>
                  <a:srgbClr val="FF3300"/>
                </a:solidFill>
                <a:latin typeface="PMingLiU" pitchFamily="18" charset="-120"/>
                <a:ea typeface="PMingLiU" pitchFamily="18" charset="-120"/>
              </a:rPr>
              <a:t>μm</a:t>
            </a:r>
            <a:endParaRPr lang="en-US" altLang="zh-TW">
              <a:solidFill>
                <a:srgbClr val="FF3300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0790" name="文本框 30789"/>
          <p:cNvSpPr txBox="1"/>
          <p:nvPr/>
        </p:nvSpPr>
        <p:spPr>
          <a:xfrm>
            <a:off x="6553200" y="3962400"/>
            <a:ext cx="20574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2D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坐標系補正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91" name="文本框 30790"/>
          <p:cNvSpPr txBox="1"/>
          <p:nvPr/>
        </p:nvSpPr>
        <p:spPr>
          <a:xfrm>
            <a:off x="6553200" y="1371600"/>
            <a:ext cx="20574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2D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坐標系補正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92" name="文本框 30791"/>
          <p:cNvSpPr txBox="1"/>
          <p:nvPr/>
        </p:nvSpPr>
        <p:spPr>
          <a:xfrm>
            <a:off x="6553200" y="1766888"/>
            <a:ext cx="20574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CNC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量測系統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93" name="文本框 30792"/>
          <p:cNvSpPr txBox="1"/>
          <p:nvPr/>
        </p:nvSpPr>
        <p:spPr>
          <a:xfrm>
            <a:off x="6553200" y="249555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長度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角度量測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94" name="文本框 30793"/>
          <p:cNvSpPr txBox="1"/>
          <p:nvPr/>
        </p:nvSpPr>
        <p:spPr>
          <a:xfrm>
            <a:off x="6515100" y="434340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長度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角度量測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0796" name="文本框 30795"/>
          <p:cNvSpPr txBox="1"/>
          <p:nvPr/>
        </p:nvSpPr>
        <p:spPr>
          <a:xfrm>
            <a:off x="6515100" y="4738688"/>
            <a:ext cx="22098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手動量測系動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0797" name="图片 3079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700" y="1466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8" name="图片 3079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18669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9" name="图片 30798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2228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0" name="图片 30799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25908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1" name="图片 30800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2990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2" name="图片 30801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700" y="4076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3" name="图片 30802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44767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04" name="图片 30803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4838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5" name="文本框 30804"/>
          <p:cNvSpPr txBox="1"/>
          <p:nvPr/>
        </p:nvSpPr>
        <p:spPr>
          <a:xfrm>
            <a:off x="6515100" y="5119688"/>
            <a:ext cx="22098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數據處理系動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0806" name="图片 3080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5219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7" name="文本框 30806"/>
          <p:cNvSpPr txBox="1"/>
          <p:nvPr/>
        </p:nvSpPr>
        <p:spPr>
          <a:xfrm>
            <a:off x="6553200" y="327660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>
                <a:latin typeface="Times New Roman" panose="02020603050405020304" pitchFamily="18" charset="0"/>
                <a:ea typeface="標楷體" pitchFamily="65" charset="-120"/>
              </a:rPr>
              <a:t>測</a:t>
            </a: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Z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向段差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深度</a:t>
            </a:r>
            <a:endParaRPr lang="zh-TW" altLang="en-US" sz="23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0808" name="图片 3080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0" y="3371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文本框 24577"/>
          <p:cNvSpPr txBox="1"/>
          <p:nvPr/>
        </p:nvSpPr>
        <p:spPr>
          <a:xfrm>
            <a:off x="1981200" y="304800"/>
            <a:ext cx="48006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4400" b="1">
                <a:latin typeface="Times New Roman" panose="02020603050405020304" pitchFamily="18" charset="0"/>
                <a:ea typeface="PMingLiU" pitchFamily="18" charset="-120"/>
              </a:rPr>
              <a:t>Brief  Introduction</a:t>
            </a:r>
            <a:endParaRPr lang="en-US" altLang="zh-TW" sz="4400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24579" name="文本框 24578"/>
          <p:cNvSpPr txBox="1"/>
          <p:nvPr/>
        </p:nvSpPr>
        <p:spPr>
          <a:xfrm>
            <a:off x="762000" y="1219200"/>
            <a:ext cx="7315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600" b="1">
                <a:latin typeface="Times New Roman" panose="02020603050405020304" pitchFamily="18" charset="0"/>
                <a:ea typeface="標楷體" pitchFamily="65" charset="-120"/>
              </a:rPr>
              <a:t>Part 1</a:t>
            </a:r>
            <a:r>
              <a:rPr lang="en-US" altLang="zh-TW" sz="3200">
                <a:latin typeface="Times New Roman" panose="02020603050405020304" pitchFamily="18" charset="0"/>
                <a:ea typeface="標楷體" pitchFamily="65" charset="-120"/>
              </a:rPr>
              <a:t>----------- </a:t>
            </a:r>
            <a:r>
              <a:rPr lang="zh-TW" altLang="en-US" sz="3200" b="1" dirty="0">
                <a:latin typeface="Times New Roman" panose="02020603050405020304" pitchFamily="18" charset="0"/>
                <a:ea typeface="標楷體" pitchFamily="65" charset="-120"/>
              </a:rPr>
              <a:t>量測基本概念</a:t>
            </a:r>
            <a:endParaRPr lang="zh-TW" altLang="en-US" sz="3200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4580" name="文本框 24579"/>
          <p:cNvSpPr txBox="1"/>
          <p:nvPr/>
        </p:nvSpPr>
        <p:spPr>
          <a:xfrm>
            <a:off x="838200" y="4171950"/>
            <a:ext cx="7315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600" b="1">
                <a:latin typeface="Times New Roman" panose="02020603050405020304" pitchFamily="18" charset="0"/>
                <a:ea typeface="標楷體" pitchFamily="65" charset="-120"/>
              </a:rPr>
              <a:t>Part 2</a:t>
            </a:r>
            <a:r>
              <a:rPr lang="en-US" altLang="zh-TW" sz="3200">
                <a:latin typeface="Times New Roman" panose="02020603050405020304" pitchFamily="18" charset="0"/>
                <a:ea typeface="標楷體" pitchFamily="65" charset="-120"/>
              </a:rPr>
              <a:t>----------- </a:t>
            </a:r>
            <a:r>
              <a:rPr lang="zh-TW" altLang="en-US" sz="3200" b="1" dirty="0">
                <a:latin typeface="Times New Roman" panose="02020603050405020304" pitchFamily="18" charset="0"/>
                <a:ea typeface="標楷體" pitchFamily="65" charset="-120"/>
              </a:rPr>
              <a:t>精密量測器具簡介</a:t>
            </a:r>
            <a:endParaRPr lang="zh-TW" altLang="en-US" sz="3200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24581" name="矩形 24580"/>
          <p:cNvSpPr/>
          <p:nvPr/>
        </p:nvSpPr>
        <p:spPr>
          <a:xfrm>
            <a:off x="533400" y="1066800"/>
            <a:ext cx="8153400" cy="5486400"/>
          </a:xfrm>
          <a:prstGeom prst="rect">
            <a:avLst/>
          </a:prstGeom>
          <a:noFill/>
          <a:ln w="9525" cap="flat" cmpd="sng">
            <a:solidFill>
              <a:srgbClr val="80808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24582" name="图片 24581" descr="C:\Program Files\Common Files\Microsoft Shared\Clipart\cagcat50\BS02064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362200"/>
            <a:ext cx="2895600" cy="1865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83" name="文本框 24582"/>
          <p:cNvSpPr txBox="1"/>
          <p:nvPr/>
        </p:nvSpPr>
        <p:spPr>
          <a:xfrm>
            <a:off x="1371600" y="1828800"/>
            <a:ext cx="480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長度量測之定義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範圍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84" name="文本框 24583"/>
          <p:cNvSpPr txBox="1"/>
          <p:nvPr/>
        </p:nvSpPr>
        <p:spPr>
          <a:xfrm>
            <a:off x="1371600" y="2286000"/>
            <a:ext cx="419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長度量測之基本術語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85" name="文本框 24584"/>
          <p:cNvSpPr txBox="1"/>
          <p:nvPr/>
        </p:nvSpPr>
        <p:spPr>
          <a:xfrm>
            <a:off x="1371600" y="2743200"/>
            <a:ext cx="419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長度量測之四大基本原則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86" name="文本框 24585"/>
          <p:cNvSpPr txBox="1"/>
          <p:nvPr/>
        </p:nvSpPr>
        <p:spPr>
          <a:xfrm>
            <a:off x="1371600" y="3200400"/>
            <a:ext cx="342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量測之誤差來源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89" name="文本框 24588"/>
          <p:cNvSpPr txBox="1"/>
          <p:nvPr/>
        </p:nvSpPr>
        <p:spPr>
          <a:xfrm>
            <a:off x="1390650" y="3619500"/>
            <a:ext cx="3657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量測基準體系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90" name="文本框 24589"/>
          <p:cNvSpPr txBox="1"/>
          <p:nvPr/>
        </p:nvSpPr>
        <p:spPr>
          <a:xfrm>
            <a:off x="1371600" y="4705350"/>
            <a:ext cx="525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精密量測器具分類</a:t>
            </a:r>
            <a:endParaRPr lang="zh-TW" altLang="en-US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91" name="文本框 24590"/>
          <p:cNvSpPr txBox="1"/>
          <p:nvPr/>
        </p:nvSpPr>
        <p:spPr>
          <a:xfrm>
            <a:off x="1371600" y="5162550"/>
            <a:ext cx="525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主要量測儀器功能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精度簡介</a:t>
            </a:r>
            <a:endParaRPr lang="zh-TW" altLang="en-US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92" name="文本框 24591"/>
          <p:cNvSpPr txBox="1"/>
          <p:nvPr/>
        </p:nvSpPr>
        <p:spPr>
          <a:xfrm>
            <a:off x="1371600" y="561975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其它量具功能簡介</a:t>
            </a:r>
            <a:endParaRPr lang="zh-TW" altLang="en-US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4593" name="文本框 24592"/>
          <p:cNvSpPr txBox="1"/>
          <p:nvPr/>
        </p:nvSpPr>
        <p:spPr>
          <a:xfrm>
            <a:off x="1371600" y="6019800"/>
            <a:ext cx="419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spcBef>
                <a:spcPct val="50000"/>
              </a:spcBef>
            </a:pP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4. 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公司主要產品及適用設備</a:t>
            </a:r>
            <a:endParaRPr lang="zh-TW" altLang="en-US" b="1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矩形 39937"/>
          <p:cNvSpPr/>
          <p:nvPr/>
        </p:nvSpPr>
        <p:spPr>
          <a:xfrm>
            <a:off x="304800" y="1524000"/>
            <a:ext cx="8382000" cy="32766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9942" name="文本框 39941"/>
          <p:cNvSpPr txBox="1"/>
          <p:nvPr/>
        </p:nvSpPr>
        <p:spPr>
          <a:xfrm>
            <a:off x="762000" y="3962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Micro-vu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43" name="文本框 39942"/>
          <p:cNvSpPr txBox="1"/>
          <p:nvPr/>
        </p:nvSpPr>
        <p:spPr>
          <a:xfrm>
            <a:off x="6953250" y="154305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Function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46" name="直接连接符 39945"/>
          <p:cNvSpPr/>
          <p:nvPr/>
        </p:nvSpPr>
        <p:spPr>
          <a:xfrm>
            <a:off x="304800" y="1981200"/>
            <a:ext cx="8382000" cy="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7" name="直接连接符 39946"/>
          <p:cNvSpPr/>
          <p:nvPr/>
        </p:nvSpPr>
        <p:spPr>
          <a:xfrm>
            <a:off x="2819400" y="1524000"/>
            <a:ext cx="0" cy="3276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0" name="文本框 39949"/>
          <p:cNvSpPr txBox="1"/>
          <p:nvPr/>
        </p:nvSpPr>
        <p:spPr>
          <a:xfrm>
            <a:off x="838200" y="15240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Equipment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51" name="文本框 39950"/>
          <p:cNvSpPr txBox="1"/>
          <p:nvPr/>
        </p:nvSpPr>
        <p:spPr>
          <a:xfrm>
            <a:off x="2952750" y="15240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Range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52" name="文本框 39951"/>
          <p:cNvSpPr txBox="1"/>
          <p:nvPr/>
        </p:nvSpPr>
        <p:spPr>
          <a:xfrm>
            <a:off x="4876800" y="15240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Accuracy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53" name="文本框 39952"/>
          <p:cNvSpPr txBox="1"/>
          <p:nvPr/>
        </p:nvSpPr>
        <p:spPr>
          <a:xfrm>
            <a:off x="2971800" y="2438400"/>
            <a:ext cx="1143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X=600  Y=450  Z=300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61" name="文本框 39960"/>
          <p:cNvSpPr txBox="1"/>
          <p:nvPr/>
        </p:nvSpPr>
        <p:spPr>
          <a:xfrm>
            <a:off x="4419600" y="2819400"/>
            <a:ext cx="1828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(3+</a:t>
            </a:r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L/50)</a:t>
            </a:r>
            <a:r>
              <a:rPr lang="en-US" altLang="zh-TW">
                <a:solidFill>
                  <a:srgbClr val="FF3300"/>
                </a:solidFill>
                <a:latin typeface="PMingLiU" pitchFamily="18" charset="-120"/>
                <a:ea typeface="PMingLiU" pitchFamily="18" charset="-120"/>
              </a:rPr>
              <a:t>μm</a:t>
            </a:r>
            <a:endParaRPr lang="en-US" altLang="zh-TW">
              <a:solidFill>
                <a:srgbClr val="FF3300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39963" name="文本框 39962"/>
          <p:cNvSpPr txBox="1"/>
          <p:nvPr/>
        </p:nvSpPr>
        <p:spPr>
          <a:xfrm>
            <a:off x="6553200" y="2057400"/>
            <a:ext cx="20574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2D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坐標系補正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65" name="文本框 39964"/>
          <p:cNvSpPr txBox="1"/>
          <p:nvPr/>
        </p:nvSpPr>
        <p:spPr>
          <a:xfrm>
            <a:off x="6553200" y="283845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長度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角度量測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9967" name="文本框 39966"/>
          <p:cNvSpPr txBox="1"/>
          <p:nvPr/>
        </p:nvSpPr>
        <p:spPr>
          <a:xfrm>
            <a:off x="6515100" y="323850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手動量測系動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9968" name="图片 3996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62700" y="21526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71" name="图片 39970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1750" y="2933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75" name="图片 39974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1750" y="3338513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76" name="文本框 39975"/>
          <p:cNvSpPr txBox="1"/>
          <p:nvPr/>
        </p:nvSpPr>
        <p:spPr>
          <a:xfrm>
            <a:off x="6515100" y="361950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數據處理系動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9977" name="图片 3997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81750" y="3719513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39978" name="对象 39977"/>
          <p:cNvGraphicFramePr/>
          <p:nvPr/>
        </p:nvGraphicFramePr>
        <p:xfrm>
          <a:off x="381000" y="2133600"/>
          <a:ext cx="2362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943100" imgH="1457325" progId="Paint.Picture">
                  <p:embed/>
                </p:oleObj>
              </mc:Choice>
              <mc:Fallback>
                <p:oleObj name="" r:id="rId2" imgW="1943100" imgH="1457325" progId="Paint.Picture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" y="2133600"/>
                        <a:ext cx="2362200" cy="190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79" name="直接连接符 39978"/>
          <p:cNvSpPr/>
          <p:nvPr/>
        </p:nvSpPr>
        <p:spPr>
          <a:xfrm>
            <a:off x="4114800" y="1524000"/>
            <a:ext cx="0" cy="3276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80" name="直接连接符 39979"/>
          <p:cNvSpPr/>
          <p:nvPr/>
        </p:nvSpPr>
        <p:spPr>
          <a:xfrm>
            <a:off x="6324600" y="1524000"/>
            <a:ext cx="0" cy="3276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81" name="文本框 39980"/>
          <p:cNvSpPr txBox="1"/>
          <p:nvPr/>
        </p:nvSpPr>
        <p:spPr>
          <a:xfrm>
            <a:off x="6515100" y="2433638"/>
            <a:ext cx="20574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自動捕捉焦點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39982" name="图片 39981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62700" y="25336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矩形 43009"/>
          <p:cNvSpPr/>
          <p:nvPr/>
        </p:nvSpPr>
        <p:spPr>
          <a:xfrm>
            <a:off x="304800" y="838200"/>
            <a:ext cx="8382000" cy="57150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3013" name="文本框 43012"/>
          <p:cNvSpPr txBox="1"/>
          <p:nvPr/>
        </p:nvSpPr>
        <p:spPr>
          <a:xfrm>
            <a:off x="742950" y="3048000"/>
            <a:ext cx="19240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IMS(CMM)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15" name="文本框 43014"/>
          <p:cNvSpPr txBox="1"/>
          <p:nvPr/>
        </p:nvSpPr>
        <p:spPr>
          <a:xfrm>
            <a:off x="6953250" y="85725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Function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16" name="文本框 43015"/>
          <p:cNvSpPr txBox="1"/>
          <p:nvPr/>
        </p:nvSpPr>
        <p:spPr>
          <a:xfrm>
            <a:off x="6362700" y="2133600"/>
            <a:ext cx="13716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形位公差</a:t>
            </a:r>
            <a:endParaRPr lang="zh-TW" altLang="en-US" sz="23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18" name="直接连接符 43017"/>
          <p:cNvSpPr/>
          <p:nvPr/>
        </p:nvSpPr>
        <p:spPr>
          <a:xfrm>
            <a:off x="304800" y="1295400"/>
            <a:ext cx="8382000" cy="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19" name="直接连接符 43018"/>
          <p:cNvSpPr/>
          <p:nvPr/>
        </p:nvSpPr>
        <p:spPr>
          <a:xfrm>
            <a:off x="281940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20" name="直接连接符 43019"/>
          <p:cNvSpPr/>
          <p:nvPr/>
        </p:nvSpPr>
        <p:spPr>
          <a:xfrm>
            <a:off x="409575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21" name="直接连接符 43020"/>
          <p:cNvSpPr/>
          <p:nvPr/>
        </p:nvSpPr>
        <p:spPr>
          <a:xfrm>
            <a:off x="6096000" y="838200"/>
            <a:ext cx="0" cy="5715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22" name="文本框 43021"/>
          <p:cNvSpPr txBox="1"/>
          <p:nvPr/>
        </p:nvSpPr>
        <p:spPr>
          <a:xfrm>
            <a:off x="914400" y="8382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Equipment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23" name="文本框 43022"/>
          <p:cNvSpPr txBox="1"/>
          <p:nvPr/>
        </p:nvSpPr>
        <p:spPr>
          <a:xfrm>
            <a:off x="2952750" y="8382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Range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24" name="文本框 43023"/>
          <p:cNvSpPr txBox="1"/>
          <p:nvPr/>
        </p:nvSpPr>
        <p:spPr>
          <a:xfrm>
            <a:off x="4419600" y="838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Accuracy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25" name="文本框 43024"/>
          <p:cNvSpPr txBox="1"/>
          <p:nvPr/>
        </p:nvSpPr>
        <p:spPr>
          <a:xfrm>
            <a:off x="2819400" y="1752600"/>
            <a:ext cx="12954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X=750  Y=1100 Z=750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26" name="文本框 43025"/>
          <p:cNvSpPr txBox="1"/>
          <p:nvPr/>
        </p:nvSpPr>
        <p:spPr>
          <a:xfrm>
            <a:off x="2971800" y="4375150"/>
            <a:ext cx="1143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X=457  Y=508  Z=406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29" name="直接连接符 43028"/>
          <p:cNvSpPr/>
          <p:nvPr/>
        </p:nvSpPr>
        <p:spPr>
          <a:xfrm>
            <a:off x="304800" y="3619500"/>
            <a:ext cx="8382000" cy="0"/>
          </a:xfrm>
          <a:prstGeom prst="line">
            <a:avLst/>
          </a:prstGeom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2" name="文本框 43031"/>
          <p:cNvSpPr txBox="1"/>
          <p:nvPr/>
        </p:nvSpPr>
        <p:spPr>
          <a:xfrm>
            <a:off x="4191000" y="2133600"/>
            <a:ext cx="2286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 dirty="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(4.0+</a:t>
            </a:r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L/300)</a:t>
            </a:r>
            <a:r>
              <a:rPr lang="en-US" altLang="zh-TW">
                <a:solidFill>
                  <a:srgbClr val="FF3300"/>
                </a:solidFill>
                <a:latin typeface="PMingLiU" pitchFamily="18" charset="-120"/>
                <a:ea typeface="PMingLiU" pitchFamily="18" charset="-120"/>
              </a:rPr>
              <a:t>μm</a:t>
            </a:r>
            <a:endParaRPr lang="en-US" altLang="zh-TW">
              <a:solidFill>
                <a:srgbClr val="FF3300"/>
              </a:solidFill>
              <a:latin typeface="PMingLiU" pitchFamily="18" charset="-120"/>
              <a:ea typeface="PMingLiU" pitchFamily="18" charset="-120"/>
            </a:endParaRPr>
          </a:p>
        </p:txBody>
      </p:sp>
      <p:sp>
        <p:nvSpPr>
          <p:cNvPr id="43034" name="文本框 43033"/>
          <p:cNvSpPr txBox="1"/>
          <p:nvPr/>
        </p:nvSpPr>
        <p:spPr>
          <a:xfrm>
            <a:off x="6362700" y="3581400"/>
            <a:ext cx="20574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3D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坐標系補正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35" name="文本框 43034"/>
          <p:cNvSpPr txBox="1"/>
          <p:nvPr/>
        </p:nvSpPr>
        <p:spPr>
          <a:xfrm>
            <a:off x="6362700" y="1371600"/>
            <a:ext cx="20574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3D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坐標系補正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36" name="文本框 43035"/>
          <p:cNvSpPr txBox="1"/>
          <p:nvPr/>
        </p:nvSpPr>
        <p:spPr>
          <a:xfrm>
            <a:off x="6362700" y="1766888"/>
            <a:ext cx="20574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itchFamily="65" charset="-120"/>
              </a:rPr>
              <a:t>CNC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量測系統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37" name="文本框 43036"/>
          <p:cNvSpPr txBox="1"/>
          <p:nvPr/>
        </p:nvSpPr>
        <p:spPr>
          <a:xfrm>
            <a:off x="6362700" y="249555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長度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角度量測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38" name="文本框 43037"/>
          <p:cNvSpPr txBox="1"/>
          <p:nvPr/>
        </p:nvSpPr>
        <p:spPr>
          <a:xfrm>
            <a:off x="6324600" y="3962400"/>
            <a:ext cx="22098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長度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角度量測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39" name="文本框 43038"/>
          <p:cNvSpPr txBox="1"/>
          <p:nvPr/>
        </p:nvSpPr>
        <p:spPr>
          <a:xfrm>
            <a:off x="6324600" y="4357688"/>
            <a:ext cx="23622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手動</a:t>
            </a:r>
            <a:r>
              <a:rPr lang="en-US" altLang="zh-TW" sz="2300" dirty="0">
                <a:latin typeface="Times New Roman" panose="02020603050405020304" pitchFamily="18" charset="0"/>
                <a:ea typeface="標楷體" pitchFamily="65" charset="-120"/>
              </a:rPr>
              <a:t>/</a:t>
            </a: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自動雙系動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3040" name="图片 43039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1466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1" name="图片 43040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18669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2" name="图片 43041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2228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3" name="图片 43042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25908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4" name="图片 43043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2990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5" name="图片 43044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72200" y="3695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6" name="图片 4304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40957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47" name="图片 4304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4457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48" name="文本框 43047"/>
          <p:cNvSpPr txBox="1"/>
          <p:nvPr/>
        </p:nvSpPr>
        <p:spPr>
          <a:xfrm>
            <a:off x="6324600" y="4738688"/>
            <a:ext cx="22098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數據處理系動</a:t>
            </a:r>
            <a:endParaRPr lang="zh-TW" altLang="en-US" sz="230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3049" name="图片 43048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4838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50" name="图片 43049" descr="\\NHKTD510\儀器\04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52550"/>
            <a:ext cx="2362200" cy="175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3051" name="图片 43050" descr="\\NHKTD510\儀器\b&amp;s三次元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656013"/>
            <a:ext cx="2362200" cy="2439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53" name="文本框 43052"/>
          <p:cNvSpPr txBox="1"/>
          <p:nvPr/>
        </p:nvSpPr>
        <p:spPr>
          <a:xfrm>
            <a:off x="457200" y="6096000"/>
            <a:ext cx="2209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B &amp; S PFX 454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54" name="文本框 43053"/>
          <p:cNvSpPr txBox="1"/>
          <p:nvPr/>
        </p:nvSpPr>
        <p:spPr>
          <a:xfrm>
            <a:off x="6381750" y="28956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曲面掃描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55" name="文本框 43054"/>
          <p:cNvSpPr txBox="1"/>
          <p:nvPr/>
        </p:nvSpPr>
        <p:spPr>
          <a:xfrm>
            <a:off x="6324600" y="51054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曲面掃描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3056" name="图片 4305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521970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57" name="文本框 43056"/>
          <p:cNvSpPr txBox="1"/>
          <p:nvPr/>
        </p:nvSpPr>
        <p:spPr>
          <a:xfrm>
            <a:off x="6362700" y="5562600"/>
            <a:ext cx="1371600" cy="442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形位公差</a:t>
            </a:r>
            <a:endParaRPr lang="zh-TW" altLang="en-US" sz="23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3058" name="图片 4305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5657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59" name="文本框 43058"/>
          <p:cNvSpPr txBox="1"/>
          <p:nvPr/>
        </p:nvSpPr>
        <p:spPr>
          <a:xfrm>
            <a:off x="6362700" y="5938838"/>
            <a:ext cx="1371600" cy="442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sz="2300" dirty="0">
                <a:latin typeface="Times New Roman" panose="02020603050405020304" pitchFamily="18" charset="0"/>
                <a:ea typeface="標楷體" pitchFamily="65" charset="-120"/>
              </a:rPr>
              <a:t>統計分析</a:t>
            </a:r>
            <a:endParaRPr lang="zh-TW" altLang="en-US" sz="23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3060" name="图片 43059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91250" y="6038850"/>
            <a:ext cx="2286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3061" name="文本框 43060"/>
          <p:cNvSpPr txBox="1"/>
          <p:nvPr/>
        </p:nvSpPr>
        <p:spPr>
          <a:xfrm>
            <a:off x="4191000" y="3829050"/>
            <a:ext cx="1524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Linear: </a:t>
            </a: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0.005mm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3062" name="文本框 43061"/>
          <p:cNvSpPr txBox="1"/>
          <p:nvPr/>
        </p:nvSpPr>
        <p:spPr>
          <a:xfrm>
            <a:off x="4191000" y="4876800"/>
            <a:ext cx="1676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3D: </a:t>
            </a: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標楷體" pitchFamily="65" charset="-120"/>
              </a:rPr>
              <a:t>0.010mm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986" name="图片 41985" descr="\\NHKTD510\儀器\01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1143000"/>
            <a:ext cx="3048000" cy="2209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987" name="图片 41986" descr="\\NHKTD510\儀器\百分表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733800"/>
            <a:ext cx="2971800" cy="2514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988" name="图片 41987" descr="\\NHKTD510\儀器\R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1238250"/>
            <a:ext cx="2159000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989" name="图片 41988" descr="\\NHKTD510\儀器\塞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238250"/>
            <a:ext cx="1752600" cy="2133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90" name="文本框 41989"/>
          <p:cNvSpPr txBox="1"/>
          <p:nvPr/>
        </p:nvSpPr>
        <p:spPr>
          <a:xfrm>
            <a:off x="1752600" y="6477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標准量具</a:t>
            </a:r>
            <a:endParaRPr lang="zh-TW" altLang="en-US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991" name="文本框 41990"/>
          <p:cNvSpPr txBox="1"/>
          <p:nvPr/>
        </p:nvSpPr>
        <p:spPr>
          <a:xfrm>
            <a:off x="5924550" y="3314700"/>
            <a:ext cx="198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分厘卡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卡尺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992" name="文本框 41991"/>
          <p:cNvSpPr txBox="1"/>
          <p:nvPr/>
        </p:nvSpPr>
        <p:spPr>
          <a:xfrm>
            <a:off x="3124200" y="3295650"/>
            <a:ext cx="838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R</a:t>
            </a:r>
            <a:r>
              <a:rPr lang="zh-TW" altLang="en-US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規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993" name="文本框 41992"/>
          <p:cNvSpPr txBox="1"/>
          <p:nvPr/>
        </p:nvSpPr>
        <p:spPr>
          <a:xfrm>
            <a:off x="819150" y="337185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厚薄規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994" name="文本框 41993"/>
          <p:cNvSpPr txBox="1"/>
          <p:nvPr/>
        </p:nvSpPr>
        <p:spPr>
          <a:xfrm>
            <a:off x="6324600" y="615315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百分表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995" name="矩形 41994"/>
          <p:cNvSpPr/>
          <p:nvPr/>
        </p:nvSpPr>
        <p:spPr>
          <a:xfrm>
            <a:off x="457200" y="1085850"/>
            <a:ext cx="4572000" cy="2743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996" name="矩形 41995"/>
          <p:cNvSpPr/>
          <p:nvPr/>
        </p:nvSpPr>
        <p:spPr>
          <a:xfrm>
            <a:off x="5257800" y="1066800"/>
            <a:ext cx="3581400" cy="54864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997" name="文本框 41996"/>
          <p:cNvSpPr txBox="1"/>
          <p:nvPr/>
        </p:nvSpPr>
        <p:spPr>
          <a:xfrm>
            <a:off x="5791200" y="590550"/>
            <a:ext cx="2514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通用量具和量儀</a:t>
            </a:r>
            <a:endParaRPr lang="zh-TW" altLang="en-US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1998" name="图片 41997" descr="\\NHKTD510\儀器\螺紋塞規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4400550"/>
            <a:ext cx="1930400" cy="175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999" name="图片 41998" descr="\\NHKTD510\儀器\螺紋環規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4400550"/>
            <a:ext cx="1981200" cy="1752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2000" name="文本框 41999"/>
          <p:cNvSpPr txBox="1"/>
          <p:nvPr/>
        </p:nvSpPr>
        <p:spPr>
          <a:xfrm>
            <a:off x="1143000" y="615315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環規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2001" name="文本框 42000"/>
          <p:cNvSpPr txBox="1"/>
          <p:nvPr/>
        </p:nvSpPr>
        <p:spPr>
          <a:xfrm>
            <a:off x="3352800" y="607695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塞規</a:t>
            </a:r>
            <a:endParaRPr lang="zh-TW" altLang="en-US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2002" name="矩形 42001"/>
          <p:cNvSpPr/>
          <p:nvPr/>
        </p:nvSpPr>
        <p:spPr>
          <a:xfrm>
            <a:off x="381000" y="4267200"/>
            <a:ext cx="4648200" cy="22860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2003" name="文本框 42002"/>
          <p:cNvSpPr txBox="1"/>
          <p:nvPr/>
        </p:nvSpPr>
        <p:spPr>
          <a:xfrm>
            <a:off x="1828800" y="382905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極限量具</a:t>
            </a:r>
            <a:endParaRPr lang="zh-TW" altLang="en-US" b="1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2004" name="文本框 42003"/>
          <p:cNvSpPr txBox="1"/>
          <p:nvPr/>
        </p:nvSpPr>
        <p:spPr>
          <a:xfrm>
            <a:off x="304800" y="228600"/>
            <a:ext cx="4114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3.</a:t>
            </a: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其它常用量具功能介紹</a:t>
            </a:r>
            <a:r>
              <a:rPr lang="en-US" altLang="zh-TW" b="1" dirty="0">
                <a:latin typeface="Times New Roman" panose="02020603050405020304" pitchFamily="18" charset="0"/>
                <a:ea typeface="標楷體" pitchFamily="65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8914" name="对象 38913"/>
          <p:cNvGraphicFramePr/>
          <p:nvPr/>
        </p:nvGraphicFramePr>
        <p:xfrm>
          <a:off x="609600" y="666750"/>
          <a:ext cx="77724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5114925" imgH="1981200" progId="Excel.Sheet.8">
                  <p:embed/>
                </p:oleObj>
              </mc:Choice>
              <mc:Fallback>
                <p:oleObj name="" r:id="rId1" imgW="5114925" imgH="1981200" progId="Excel.Sheet.8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9600" y="666750"/>
                        <a:ext cx="7772400" cy="3119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对象 38914"/>
          <p:cNvGraphicFramePr/>
          <p:nvPr/>
        </p:nvGraphicFramePr>
        <p:xfrm>
          <a:off x="609600" y="3886200"/>
          <a:ext cx="7772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5114925" imgH="1695450" progId="Excel.Sheet.8">
                  <p:embed/>
                </p:oleObj>
              </mc:Choice>
              <mc:Fallback>
                <p:oleObj name="" r:id="rId3" imgW="5114925" imgH="1695450" progId="Excel.Sheet.8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886200"/>
                        <a:ext cx="7772400" cy="2667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文本框 38915"/>
          <p:cNvSpPr txBox="1"/>
          <p:nvPr/>
        </p:nvSpPr>
        <p:spPr>
          <a:xfrm>
            <a:off x="2438400" y="228600"/>
            <a:ext cx="449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4.</a:t>
            </a:r>
            <a:r>
              <a:rPr lang="zh-TW" altLang="en-US" b="1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產品公差要求及適用量測儀器</a:t>
            </a:r>
            <a:endParaRPr lang="zh-TW" altLang="en-US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文本框 33793"/>
          <p:cNvSpPr txBox="1"/>
          <p:nvPr/>
        </p:nvSpPr>
        <p:spPr>
          <a:xfrm>
            <a:off x="1981200" y="2438400"/>
            <a:ext cx="39624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8000" b="1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The End</a:t>
            </a:r>
            <a:endParaRPr lang="en-US" altLang="zh-TW" sz="8000" b="1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33795" name="文本框 33794"/>
          <p:cNvSpPr txBox="1"/>
          <p:nvPr/>
        </p:nvSpPr>
        <p:spPr>
          <a:xfrm>
            <a:off x="4800600" y="4038600"/>
            <a:ext cx="205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600" b="1">
                <a:latin typeface="Times New Roman" panose="02020603050405020304" pitchFamily="18" charset="0"/>
                <a:ea typeface="標楷體" pitchFamily="65" charset="-120"/>
              </a:rPr>
              <a:t>Thanks</a:t>
            </a:r>
            <a:endParaRPr lang="en-US" altLang="zh-TW" sz="3600" b="1"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23" name="椭圆 4122" descr="信紙"/>
          <p:cNvSpPr/>
          <p:nvPr/>
        </p:nvSpPr>
        <p:spPr>
          <a:xfrm>
            <a:off x="2514600" y="2286000"/>
            <a:ext cx="1752600" cy="762000"/>
          </a:xfrm>
          <a:prstGeom prst="ellipse">
            <a:avLst/>
          </a:prstGeom>
          <a:blipFill rotWithShape="0">
            <a:blip r:embed="rId1"/>
          </a:blip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098" name="文本框 4097"/>
          <p:cNvSpPr txBox="1"/>
          <p:nvPr/>
        </p:nvSpPr>
        <p:spPr>
          <a:xfrm>
            <a:off x="381000" y="533400"/>
            <a:ext cx="480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一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長度量測之定義及範圍</a:t>
            </a:r>
            <a:endParaRPr lang="zh-TW" altLang="en-US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099" name="文本框 4098"/>
          <p:cNvSpPr txBox="1"/>
          <p:nvPr/>
        </p:nvSpPr>
        <p:spPr>
          <a:xfrm>
            <a:off x="533400" y="12192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1.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定義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100" name="文本框 4099"/>
          <p:cNvSpPr txBox="1"/>
          <p:nvPr/>
        </p:nvSpPr>
        <p:spPr>
          <a:xfrm>
            <a:off x="609600" y="1752600"/>
            <a:ext cx="647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定義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為確定被測件之量值而進行的全部操作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4101" name="文本框 4100"/>
          <p:cNvSpPr txBox="1"/>
          <p:nvPr/>
        </p:nvSpPr>
        <p:spPr>
          <a:xfrm>
            <a:off x="533400" y="4114800"/>
            <a:ext cx="7315200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lnSpc>
                <a:spcPct val="50000"/>
              </a:lnSpc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實質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將被測量與標准量或單位量進行比較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並確定</a:t>
            </a:r>
            <a:endParaRPr lang="zh-TW" altLang="en-US" dirty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50000"/>
              </a:lnSpc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    量值的過程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104" name="矩形 4103"/>
          <p:cNvSpPr/>
          <p:nvPr/>
        </p:nvSpPr>
        <p:spPr>
          <a:xfrm>
            <a:off x="457200" y="1143000"/>
            <a:ext cx="8458200" cy="48768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4109" name="图片 4108" descr="C:\Program Files\Common Files\Microsoft Shared\Clipart\cagcat50\BL00347_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3738" y="838200"/>
            <a:ext cx="1871662" cy="2514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11" name="矩形 4110" descr="羊皮紙"/>
          <p:cNvSpPr/>
          <p:nvPr/>
        </p:nvSpPr>
        <p:spPr>
          <a:xfrm>
            <a:off x="1066800" y="2667000"/>
            <a:ext cx="1295400" cy="762000"/>
          </a:xfrm>
          <a:prstGeom prst="rect">
            <a:avLst/>
          </a:prstGeom>
          <a:blipFill rotWithShape="0">
            <a:blip r:embed="rId3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14" name="文本框 4113"/>
          <p:cNvSpPr txBox="1"/>
          <p:nvPr/>
        </p:nvSpPr>
        <p:spPr>
          <a:xfrm>
            <a:off x="2514600" y="24384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量具或儀器</a:t>
            </a:r>
            <a:endParaRPr lang="zh-TW" altLang="en-US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15" name="文本框 4114"/>
          <p:cNvSpPr txBox="1"/>
          <p:nvPr/>
        </p:nvSpPr>
        <p:spPr>
          <a:xfrm>
            <a:off x="7315200" y="1897063"/>
            <a:ext cx="304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16" name="文本框 4115"/>
          <p:cNvSpPr txBox="1"/>
          <p:nvPr/>
        </p:nvSpPr>
        <p:spPr>
          <a:xfrm>
            <a:off x="1143000" y="28194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>
                <a:latin typeface="Times New Roman" panose="02020603050405020304" pitchFamily="18" charset="0"/>
                <a:ea typeface="標楷體" pitchFamily="65" charset="-120"/>
              </a:rPr>
              <a:t>被測件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17" name="右箭头 4116"/>
          <p:cNvSpPr/>
          <p:nvPr/>
        </p:nvSpPr>
        <p:spPr>
          <a:xfrm>
            <a:off x="2514600" y="3048000"/>
            <a:ext cx="1905000" cy="152400"/>
          </a:xfrm>
          <a:prstGeom prst="rightArrow">
            <a:avLst>
              <a:gd name="adj1" fmla="val 50000"/>
              <a:gd name="adj2" fmla="val 312500"/>
            </a:avLst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18" name="矩形 4117" descr="羊皮紙"/>
          <p:cNvSpPr/>
          <p:nvPr/>
        </p:nvSpPr>
        <p:spPr>
          <a:xfrm>
            <a:off x="4572000" y="2743200"/>
            <a:ext cx="1295400" cy="685800"/>
          </a:xfrm>
          <a:prstGeom prst="rect">
            <a:avLst/>
          </a:prstGeom>
          <a:blipFill rotWithShape="0">
            <a:blip r:embed="rId3"/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19" name="文本框 4118"/>
          <p:cNvSpPr txBox="1"/>
          <p:nvPr/>
        </p:nvSpPr>
        <p:spPr>
          <a:xfrm>
            <a:off x="4514850" y="2819400"/>
            <a:ext cx="1600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>
                <a:latin typeface="Times New Roman" panose="02020603050405020304" pitchFamily="18" charset="0"/>
                <a:ea typeface="標楷體" pitchFamily="65" charset="-120"/>
              </a:rPr>
              <a:t>量測</a:t>
            </a: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結果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22" name="文本框 4121"/>
          <p:cNvSpPr txBox="1"/>
          <p:nvPr/>
        </p:nvSpPr>
        <p:spPr>
          <a:xfrm>
            <a:off x="2362200" y="34290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標楷體" pitchFamily="65" charset="-120"/>
              </a:rPr>
              <a:t>過程或程序</a:t>
            </a:r>
            <a:endParaRPr lang="zh-TW" altLang="en-US" b="1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27" name="直接连接符 4126"/>
          <p:cNvSpPr/>
          <p:nvPr/>
        </p:nvSpPr>
        <p:spPr>
          <a:xfrm>
            <a:off x="1752600" y="3962400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1" name="矩形 4130"/>
          <p:cNvSpPr/>
          <p:nvPr/>
        </p:nvSpPr>
        <p:spPr>
          <a:xfrm>
            <a:off x="1676400" y="3505200"/>
            <a:ext cx="76200" cy="3810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32" name="矩形 4131"/>
          <p:cNvSpPr/>
          <p:nvPr/>
        </p:nvSpPr>
        <p:spPr>
          <a:xfrm>
            <a:off x="1752600" y="3829050"/>
            <a:ext cx="3505200" cy="76200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33" name="上箭头 4132"/>
          <p:cNvSpPr/>
          <p:nvPr/>
        </p:nvSpPr>
        <p:spPr>
          <a:xfrm>
            <a:off x="5181600" y="3448050"/>
            <a:ext cx="152400" cy="4572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34" name="矩形 4133"/>
          <p:cNvSpPr/>
          <p:nvPr/>
        </p:nvSpPr>
        <p:spPr>
          <a:xfrm>
            <a:off x="1219200" y="5334000"/>
            <a:ext cx="1905000" cy="533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35" name="直接连接符 4134"/>
          <p:cNvSpPr/>
          <p:nvPr/>
        </p:nvSpPr>
        <p:spPr>
          <a:xfrm>
            <a:off x="16002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7" name="直接连接符 4136"/>
          <p:cNvSpPr/>
          <p:nvPr/>
        </p:nvSpPr>
        <p:spPr>
          <a:xfrm>
            <a:off x="1447800" y="53340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8" name="直接连接符 4137"/>
          <p:cNvSpPr/>
          <p:nvPr/>
        </p:nvSpPr>
        <p:spPr>
          <a:xfrm>
            <a:off x="17526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39" name="直接连接符 4138"/>
          <p:cNvSpPr/>
          <p:nvPr/>
        </p:nvSpPr>
        <p:spPr>
          <a:xfrm>
            <a:off x="19050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0" name="直接连接符 4139"/>
          <p:cNvSpPr/>
          <p:nvPr/>
        </p:nvSpPr>
        <p:spPr>
          <a:xfrm>
            <a:off x="2057400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1" name="直接连接符 4140"/>
          <p:cNvSpPr/>
          <p:nvPr/>
        </p:nvSpPr>
        <p:spPr>
          <a:xfrm>
            <a:off x="2209800" y="53340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2" name="矩形 4141"/>
          <p:cNvSpPr/>
          <p:nvPr/>
        </p:nvSpPr>
        <p:spPr>
          <a:xfrm>
            <a:off x="1447800" y="4953000"/>
            <a:ext cx="762000" cy="3810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43" name="文本框 4142"/>
          <p:cNvSpPr txBox="1"/>
          <p:nvPr/>
        </p:nvSpPr>
        <p:spPr>
          <a:xfrm>
            <a:off x="1314450" y="556260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0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44" name="文本框 4143"/>
          <p:cNvSpPr txBox="1"/>
          <p:nvPr/>
        </p:nvSpPr>
        <p:spPr>
          <a:xfrm>
            <a:off x="2076450" y="5581650"/>
            <a:ext cx="4572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>
                <a:latin typeface="Times New Roman" panose="02020603050405020304" pitchFamily="18" charset="0"/>
                <a:ea typeface="標楷體" pitchFamily="65" charset="-120"/>
              </a:rPr>
              <a:t>5</a:t>
            </a:r>
            <a:endParaRPr lang="en-US" altLang="zh-TW" sz="14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45" name="文本框 4144"/>
          <p:cNvSpPr txBox="1"/>
          <p:nvPr/>
        </p:nvSpPr>
        <p:spPr>
          <a:xfrm>
            <a:off x="2438400" y="5486400"/>
            <a:ext cx="685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mm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46" name="直接连接符 4145"/>
          <p:cNvSpPr/>
          <p:nvPr/>
        </p:nvSpPr>
        <p:spPr>
          <a:xfrm flipV="1">
            <a:off x="2133600" y="5029200"/>
            <a:ext cx="4572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7" name="文本框 4146"/>
          <p:cNvSpPr txBox="1"/>
          <p:nvPr/>
        </p:nvSpPr>
        <p:spPr>
          <a:xfrm>
            <a:off x="2590800" y="4800600"/>
            <a:ext cx="1371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被測物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48" name="直接连接符 4147"/>
          <p:cNvSpPr/>
          <p:nvPr/>
        </p:nvSpPr>
        <p:spPr>
          <a:xfrm>
            <a:off x="2971800" y="5638800"/>
            <a:ext cx="45720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49" name="文本框 4148"/>
          <p:cNvSpPr txBox="1"/>
          <p:nvPr/>
        </p:nvSpPr>
        <p:spPr>
          <a:xfrm>
            <a:off x="3429000" y="5715000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標准量</a:t>
            </a:r>
            <a:endParaRPr lang="zh-TW" altLang="en-US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4150" name="右箭头 4149"/>
          <p:cNvSpPr/>
          <p:nvPr/>
        </p:nvSpPr>
        <p:spPr>
          <a:xfrm>
            <a:off x="4267200" y="5486400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51" name="文本框 4150"/>
          <p:cNvSpPr txBox="1"/>
          <p:nvPr/>
        </p:nvSpPr>
        <p:spPr>
          <a:xfrm>
            <a:off x="5181600" y="53340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latin typeface="Times New Roman" panose="02020603050405020304" pitchFamily="18" charset="0"/>
                <a:ea typeface="標楷體" pitchFamily="65" charset="-120"/>
              </a:rPr>
              <a:t>量值</a:t>
            </a: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(5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mm)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4" name="文本框 5123"/>
          <p:cNvSpPr txBox="1"/>
          <p:nvPr/>
        </p:nvSpPr>
        <p:spPr>
          <a:xfrm>
            <a:off x="609600" y="1143000"/>
            <a:ext cx="342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2. 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范圍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1219200" y="18288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長度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6" name="文本框 5125"/>
          <p:cNvSpPr txBox="1"/>
          <p:nvPr/>
        </p:nvSpPr>
        <p:spPr>
          <a:xfrm>
            <a:off x="1066800" y="35814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角度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7" name="文本框 5126"/>
          <p:cNvSpPr txBox="1"/>
          <p:nvPr/>
        </p:nvSpPr>
        <p:spPr>
          <a:xfrm>
            <a:off x="1219200" y="5181600"/>
            <a:ext cx="434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形狀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形位公差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表面粗糙度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8" name="矩形 5127"/>
          <p:cNvSpPr/>
          <p:nvPr/>
        </p:nvSpPr>
        <p:spPr>
          <a:xfrm>
            <a:off x="419100" y="990600"/>
            <a:ext cx="8305800" cy="54864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29" name="直角三角形 5128"/>
          <p:cNvSpPr/>
          <p:nvPr/>
        </p:nvSpPr>
        <p:spPr>
          <a:xfrm>
            <a:off x="3124200" y="3505200"/>
            <a:ext cx="2057400" cy="762000"/>
          </a:xfrm>
          <a:prstGeom prst="rtTriangle">
            <a:avLst/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0" name="立方体 5129"/>
          <p:cNvSpPr/>
          <p:nvPr/>
        </p:nvSpPr>
        <p:spPr>
          <a:xfrm>
            <a:off x="3124200" y="1676400"/>
            <a:ext cx="1905000" cy="1143000"/>
          </a:xfrm>
          <a:prstGeom prst="cube">
            <a:avLst>
              <a:gd name="adj" fmla="val 25000"/>
            </a:avLst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1" name="圆柱形 5130"/>
          <p:cNvSpPr/>
          <p:nvPr/>
        </p:nvSpPr>
        <p:spPr>
          <a:xfrm>
            <a:off x="6096000" y="4800600"/>
            <a:ext cx="1066800" cy="1447800"/>
          </a:xfrm>
          <a:prstGeom prst="can">
            <a:avLst>
              <a:gd name="adj" fmla="val 33926"/>
            </a:avLst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2" name="直接连接符 5131"/>
          <p:cNvSpPr/>
          <p:nvPr/>
        </p:nvSpPr>
        <p:spPr>
          <a:xfrm>
            <a:off x="3409950" y="1295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4" name="直接连接符 5133"/>
          <p:cNvSpPr/>
          <p:nvPr/>
        </p:nvSpPr>
        <p:spPr>
          <a:xfrm>
            <a:off x="5010150" y="131445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35" name="直接连接符 5134"/>
          <p:cNvSpPr/>
          <p:nvPr/>
        </p:nvSpPr>
        <p:spPr>
          <a:xfrm>
            <a:off x="3429000" y="1447800"/>
            <a:ext cx="160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5136" name="文本框 5135"/>
          <p:cNvSpPr txBox="1"/>
          <p:nvPr/>
        </p:nvSpPr>
        <p:spPr>
          <a:xfrm>
            <a:off x="3962400" y="1066800"/>
            <a:ext cx="60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L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5137" name="椭圆 5136"/>
          <p:cNvSpPr/>
          <p:nvPr/>
        </p:nvSpPr>
        <p:spPr>
          <a:xfrm>
            <a:off x="3733800" y="2133600"/>
            <a:ext cx="609600" cy="533400"/>
          </a:xfrm>
          <a:prstGeom prst="ellipse">
            <a:avLst/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38" name="直接连接符 5137"/>
          <p:cNvSpPr/>
          <p:nvPr/>
        </p:nvSpPr>
        <p:spPr>
          <a:xfrm flipH="1">
            <a:off x="3924300" y="2133600"/>
            <a:ext cx="2286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5139" name="文本框 5138"/>
          <p:cNvSpPr txBox="1"/>
          <p:nvPr/>
        </p:nvSpPr>
        <p:spPr>
          <a:xfrm>
            <a:off x="3943350" y="22098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2000">
                <a:latin typeface="Times New Roman" panose="02020603050405020304" pitchFamily="18" charset="0"/>
                <a:ea typeface="PMingLiU" pitchFamily="18" charset="-120"/>
              </a:rPr>
              <a:t>Φ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5145" name="直接连接符 5144"/>
          <p:cNvSpPr/>
          <p:nvPr/>
        </p:nvSpPr>
        <p:spPr>
          <a:xfrm>
            <a:off x="3124200" y="41148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46" name="直接连接符 5145"/>
          <p:cNvSpPr/>
          <p:nvPr/>
        </p:nvSpPr>
        <p:spPr>
          <a:xfrm>
            <a:off x="3352800" y="41148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47" name="文本框 5146"/>
          <p:cNvSpPr txBox="1"/>
          <p:nvPr/>
        </p:nvSpPr>
        <p:spPr>
          <a:xfrm>
            <a:off x="3200400" y="37338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PMingLiU" pitchFamily="18" charset="-120"/>
              </a:rPr>
              <a:t>θ</a:t>
            </a:r>
            <a:r>
              <a:rPr lang="en-US" altLang="zh-TW">
                <a:latin typeface="Times New Roman" panose="02020603050405020304" pitchFamily="18" charset="0"/>
                <a:ea typeface="標楷體" pitchFamily="65" charset="-120"/>
              </a:rPr>
              <a:t> 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5149" name="图片 5148" descr="C:\Program Files\Common Files\Microsoft Shared\Clipart\themes1\Bullets\BD14866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905000"/>
            <a:ext cx="381000" cy="319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0" name="图片 5149" descr="C:\Program Files\Common Files\Microsoft Shared\Clipart\themes1\Bullets\BD14866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3681413"/>
            <a:ext cx="381000" cy="319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1" name="图片 5150" descr="C:\Program Files\Common Files\Microsoft Shared\Clipart\themes1\Bullets\BD14866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5243513"/>
            <a:ext cx="381000" cy="319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2" name="图片 5151" descr="D:\cao\推動案件\儀器\b&amp;s三次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066800"/>
            <a:ext cx="2468563" cy="2819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53" name="直接连接符 5152"/>
          <p:cNvSpPr/>
          <p:nvPr/>
        </p:nvSpPr>
        <p:spPr>
          <a:xfrm flipH="1">
            <a:off x="7162800" y="54102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5155" name="矩形 5154"/>
          <p:cNvSpPr/>
          <p:nvPr/>
        </p:nvSpPr>
        <p:spPr>
          <a:xfrm>
            <a:off x="7620000" y="5410200"/>
            <a:ext cx="685800" cy="3048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56" name="直接连接符 5155"/>
          <p:cNvSpPr/>
          <p:nvPr/>
        </p:nvSpPr>
        <p:spPr>
          <a:xfrm>
            <a:off x="7962900" y="54102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59" name="文本框 5158"/>
          <p:cNvSpPr txBox="1"/>
          <p:nvPr/>
        </p:nvSpPr>
        <p:spPr>
          <a:xfrm>
            <a:off x="7943850" y="5410200"/>
            <a:ext cx="609600" cy="304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400" b="1">
                <a:latin typeface="Times New Roman" panose="02020603050405020304" pitchFamily="18" charset="0"/>
                <a:ea typeface="PMingLiU" pitchFamily="18" charset="-120"/>
              </a:rPr>
              <a:t>0.2</a:t>
            </a:r>
            <a:endParaRPr lang="en-US" altLang="zh-TW" sz="1400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5160" name="椭圆 5159"/>
          <p:cNvSpPr/>
          <p:nvPr/>
        </p:nvSpPr>
        <p:spPr>
          <a:xfrm>
            <a:off x="7734300" y="5505450"/>
            <a:ext cx="100013" cy="100013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161" name="直接连接符 5160"/>
          <p:cNvSpPr/>
          <p:nvPr/>
        </p:nvSpPr>
        <p:spPr>
          <a:xfrm flipH="1">
            <a:off x="7686675" y="5467350"/>
            <a:ext cx="76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62" name="直接连接符 5161"/>
          <p:cNvSpPr/>
          <p:nvPr/>
        </p:nvSpPr>
        <p:spPr>
          <a:xfrm flipH="1">
            <a:off x="7800975" y="5486400"/>
            <a:ext cx="762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67" name="直接连接符 5166"/>
          <p:cNvSpPr/>
          <p:nvPr/>
        </p:nvSpPr>
        <p:spPr>
          <a:xfrm flipH="1">
            <a:off x="6457950" y="47244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68" name="文本框 5167"/>
          <p:cNvSpPr txBox="1"/>
          <p:nvPr/>
        </p:nvSpPr>
        <p:spPr>
          <a:xfrm>
            <a:off x="6400800" y="4376738"/>
            <a:ext cx="6096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1800" dirty="0">
                <a:latin typeface="Times New Roman" panose="02020603050405020304" pitchFamily="18" charset="0"/>
                <a:ea typeface="標楷體" pitchFamily="65" charset="-120"/>
              </a:rPr>
              <a:t>3.2</a:t>
            </a:r>
            <a:endParaRPr lang="en-US" altLang="zh-TW" sz="18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5169" name="直接连接符 5168"/>
          <p:cNvSpPr/>
          <p:nvPr/>
        </p:nvSpPr>
        <p:spPr>
          <a:xfrm>
            <a:off x="6477000" y="4724400"/>
            <a:ext cx="1524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70" name="直接连接符 5169"/>
          <p:cNvSpPr/>
          <p:nvPr/>
        </p:nvSpPr>
        <p:spPr>
          <a:xfrm flipV="1">
            <a:off x="6629400" y="4495800"/>
            <a:ext cx="3048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文本框 6145"/>
          <p:cNvSpPr txBox="1"/>
          <p:nvPr/>
        </p:nvSpPr>
        <p:spPr>
          <a:xfrm>
            <a:off x="228600" y="533400"/>
            <a:ext cx="342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二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長度量測之基本術語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:</a:t>
            </a:r>
            <a:endParaRPr lang="en-US" altLang="zh-TW" b="1" dirty="0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457200" y="1143000"/>
            <a:ext cx="3200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 1.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精密度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Precision):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457200" y="2971800"/>
            <a:ext cx="3276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 2.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准確度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Correctness):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457200" y="4800600"/>
            <a:ext cx="2667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 3.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精度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Accuracy):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grpSp>
        <p:nvGrpSpPr>
          <p:cNvPr id="6174" name="组合 6173"/>
          <p:cNvGrpSpPr/>
          <p:nvPr/>
        </p:nvGrpSpPr>
        <p:grpSpPr>
          <a:xfrm>
            <a:off x="4832350" y="1295400"/>
            <a:ext cx="1752600" cy="1676400"/>
            <a:chOff x="816" y="672"/>
            <a:chExt cx="1440" cy="1344"/>
          </a:xfrm>
        </p:grpSpPr>
        <p:grpSp>
          <p:nvGrpSpPr>
            <p:cNvPr id="6175" name="组合 6174"/>
            <p:cNvGrpSpPr/>
            <p:nvPr/>
          </p:nvGrpSpPr>
          <p:grpSpPr>
            <a:xfrm>
              <a:off x="816" y="672"/>
              <a:ext cx="1440" cy="1344"/>
              <a:chOff x="912" y="1392"/>
              <a:chExt cx="1440" cy="1344"/>
            </a:xfrm>
          </p:grpSpPr>
          <p:sp>
            <p:nvSpPr>
              <p:cNvPr id="6176" name="矩形 6175"/>
              <p:cNvSpPr/>
              <p:nvPr/>
            </p:nvSpPr>
            <p:spPr>
              <a:xfrm>
                <a:off x="912" y="1392"/>
                <a:ext cx="1440" cy="1344"/>
              </a:xfrm>
              <a:prstGeom prst="rect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77" name="椭圆 6176"/>
              <p:cNvSpPr/>
              <p:nvPr/>
            </p:nvSpPr>
            <p:spPr>
              <a:xfrm>
                <a:off x="1056" y="1488"/>
                <a:ext cx="1152" cy="1152"/>
              </a:xfrm>
              <a:prstGeom prst="ellipse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78" name="直接连接符 6177"/>
              <p:cNvSpPr/>
              <p:nvPr/>
            </p:nvSpPr>
            <p:spPr>
              <a:xfrm>
                <a:off x="960" y="2064"/>
                <a:ext cx="13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79" name="直接连接符 6178"/>
              <p:cNvSpPr/>
              <p:nvPr/>
            </p:nvSpPr>
            <p:spPr>
              <a:xfrm>
                <a:off x="1632" y="1392"/>
                <a:ext cx="0" cy="1344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180" name="椭圆 6179"/>
            <p:cNvSpPr/>
            <p:nvPr/>
          </p:nvSpPr>
          <p:spPr>
            <a:xfrm>
              <a:off x="1632" y="720"/>
              <a:ext cx="576" cy="576"/>
            </a:xfrm>
            <a:prstGeom prst="ellipse">
              <a:avLst/>
            </a:prstGeom>
            <a:gradFill rotWithShape="0">
              <a:gsLst>
                <a:gs pos="0">
                  <a:srgbClr val="0000CC"/>
                </a:gs>
                <a:gs pos="100000">
                  <a:srgbClr val="0000CC">
                    <a:gamma/>
                    <a:shade val="4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81" name="文本框 6180"/>
          <p:cNvSpPr txBox="1"/>
          <p:nvPr/>
        </p:nvSpPr>
        <p:spPr>
          <a:xfrm>
            <a:off x="4724400" y="3200400"/>
            <a:ext cx="20129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fontAlgn="base"/>
            <a:r>
              <a:rPr lang="zh-TW" altLang="en-US" sz="1800" dirty="0">
                <a:latin typeface="Times New Roman" panose="02020603050405020304" pitchFamily="18" charset="0"/>
                <a:ea typeface="標楷體" pitchFamily="65" charset="-120"/>
              </a:rPr>
              <a:t>既不準確也不精密</a:t>
            </a:r>
            <a:endParaRPr lang="zh-TW" altLang="en-US" sz="18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6182" name="椭圆 6181"/>
          <p:cNvSpPr/>
          <p:nvPr/>
        </p:nvSpPr>
        <p:spPr>
          <a:xfrm>
            <a:off x="5822950" y="1219200"/>
            <a:ext cx="1066800" cy="1066800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3" name="椭圆 6182"/>
          <p:cNvSpPr/>
          <p:nvPr/>
        </p:nvSpPr>
        <p:spPr>
          <a:xfrm>
            <a:off x="5899150" y="14478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4" name="椭圆 6183"/>
          <p:cNvSpPr/>
          <p:nvPr/>
        </p:nvSpPr>
        <p:spPr>
          <a:xfrm>
            <a:off x="6203950" y="13716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5" name="椭圆 6184"/>
          <p:cNvSpPr/>
          <p:nvPr/>
        </p:nvSpPr>
        <p:spPr>
          <a:xfrm>
            <a:off x="5975350" y="17526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6" name="椭圆 6185"/>
          <p:cNvSpPr/>
          <p:nvPr/>
        </p:nvSpPr>
        <p:spPr>
          <a:xfrm>
            <a:off x="6432550" y="16764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7" name="椭圆 6186"/>
          <p:cNvSpPr/>
          <p:nvPr/>
        </p:nvSpPr>
        <p:spPr>
          <a:xfrm>
            <a:off x="6584950" y="14478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8" name="椭圆 6187"/>
          <p:cNvSpPr/>
          <p:nvPr/>
        </p:nvSpPr>
        <p:spPr>
          <a:xfrm>
            <a:off x="6280150" y="19812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89" name="椭圆 6188"/>
          <p:cNvSpPr/>
          <p:nvPr/>
        </p:nvSpPr>
        <p:spPr>
          <a:xfrm>
            <a:off x="6508750" y="20574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90" name="椭圆 6189"/>
          <p:cNvSpPr/>
          <p:nvPr/>
        </p:nvSpPr>
        <p:spPr>
          <a:xfrm>
            <a:off x="6051550" y="20574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6191" name="组合 6190"/>
          <p:cNvGrpSpPr/>
          <p:nvPr/>
        </p:nvGrpSpPr>
        <p:grpSpPr>
          <a:xfrm>
            <a:off x="7042150" y="1371600"/>
            <a:ext cx="1600200" cy="1600200"/>
            <a:chOff x="3408" y="672"/>
            <a:chExt cx="1440" cy="1344"/>
          </a:xfrm>
        </p:grpSpPr>
        <p:grpSp>
          <p:nvGrpSpPr>
            <p:cNvPr id="6192" name="组合 6191"/>
            <p:cNvGrpSpPr/>
            <p:nvPr/>
          </p:nvGrpSpPr>
          <p:grpSpPr>
            <a:xfrm>
              <a:off x="3408" y="672"/>
              <a:ext cx="1440" cy="1344"/>
              <a:chOff x="912" y="1392"/>
              <a:chExt cx="1440" cy="1344"/>
            </a:xfrm>
          </p:grpSpPr>
          <p:sp>
            <p:nvSpPr>
              <p:cNvPr id="6193" name="矩形 6192"/>
              <p:cNvSpPr/>
              <p:nvPr/>
            </p:nvSpPr>
            <p:spPr>
              <a:xfrm>
                <a:off x="912" y="1392"/>
                <a:ext cx="1440" cy="1344"/>
              </a:xfrm>
              <a:prstGeom prst="rect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94" name="椭圆 6193"/>
              <p:cNvSpPr/>
              <p:nvPr/>
            </p:nvSpPr>
            <p:spPr>
              <a:xfrm>
                <a:off x="1056" y="1488"/>
                <a:ext cx="1152" cy="1152"/>
              </a:xfrm>
              <a:prstGeom prst="ellipse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195" name="直接连接符 6194"/>
              <p:cNvSpPr/>
              <p:nvPr/>
            </p:nvSpPr>
            <p:spPr>
              <a:xfrm>
                <a:off x="960" y="2064"/>
                <a:ext cx="13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196" name="直接连接符 6195"/>
              <p:cNvSpPr/>
              <p:nvPr/>
            </p:nvSpPr>
            <p:spPr>
              <a:xfrm>
                <a:off x="1632" y="1392"/>
                <a:ext cx="0" cy="1344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197" name="椭圆 6196"/>
            <p:cNvSpPr/>
            <p:nvPr/>
          </p:nvSpPr>
          <p:spPr>
            <a:xfrm>
              <a:off x="3744" y="76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0000CC"/>
                </a:gs>
                <a:gs pos="100000">
                  <a:srgbClr val="0000CC">
                    <a:gamma/>
                    <a:shade val="4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98" name="文本框 6197"/>
          <p:cNvSpPr txBox="1"/>
          <p:nvPr/>
        </p:nvSpPr>
        <p:spPr>
          <a:xfrm>
            <a:off x="7162800" y="3244850"/>
            <a:ext cx="14033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fontAlgn="base"/>
            <a:r>
              <a:rPr lang="zh-TW" altLang="en-US" sz="1600" dirty="0">
                <a:latin typeface="Times New Roman" panose="02020603050405020304" pitchFamily="18" charset="0"/>
                <a:ea typeface="標楷體" pitchFamily="65" charset="-120"/>
              </a:rPr>
              <a:t>精密但不準確</a:t>
            </a:r>
            <a:endParaRPr lang="zh-TW" altLang="en-US" sz="16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6199" name="椭圆 6198"/>
          <p:cNvSpPr/>
          <p:nvPr/>
        </p:nvSpPr>
        <p:spPr>
          <a:xfrm>
            <a:off x="7423150" y="1371600"/>
            <a:ext cx="533400" cy="533400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0" name="椭圆 6199"/>
          <p:cNvSpPr/>
          <p:nvPr/>
        </p:nvSpPr>
        <p:spPr>
          <a:xfrm>
            <a:off x="7499350" y="14478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1" name="椭圆 6200"/>
          <p:cNvSpPr/>
          <p:nvPr/>
        </p:nvSpPr>
        <p:spPr>
          <a:xfrm>
            <a:off x="7651750" y="16002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2" name="椭圆 6201"/>
          <p:cNvSpPr/>
          <p:nvPr/>
        </p:nvSpPr>
        <p:spPr>
          <a:xfrm>
            <a:off x="7727950" y="14478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3" name="椭圆 6202"/>
          <p:cNvSpPr/>
          <p:nvPr/>
        </p:nvSpPr>
        <p:spPr>
          <a:xfrm>
            <a:off x="7499350" y="16764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4" name="椭圆 6203"/>
          <p:cNvSpPr/>
          <p:nvPr/>
        </p:nvSpPr>
        <p:spPr>
          <a:xfrm>
            <a:off x="7575550" y="14478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5" name="椭圆 6204"/>
          <p:cNvSpPr/>
          <p:nvPr/>
        </p:nvSpPr>
        <p:spPr>
          <a:xfrm>
            <a:off x="7575550" y="16002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06" name="椭圆 6205"/>
          <p:cNvSpPr/>
          <p:nvPr/>
        </p:nvSpPr>
        <p:spPr>
          <a:xfrm>
            <a:off x="7727950" y="16764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6207" name="组合 6206"/>
          <p:cNvGrpSpPr/>
          <p:nvPr/>
        </p:nvGrpSpPr>
        <p:grpSpPr>
          <a:xfrm>
            <a:off x="4832350" y="3733800"/>
            <a:ext cx="1828800" cy="1752600"/>
            <a:chOff x="816" y="2640"/>
            <a:chExt cx="1440" cy="1344"/>
          </a:xfrm>
        </p:grpSpPr>
        <p:grpSp>
          <p:nvGrpSpPr>
            <p:cNvPr id="6208" name="组合 6207"/>
            <p:cNvGrpSpPr/>
            <p:nvPr/>
          </p:nvGrpSpPr>
          <p:grpSpPr>
            <a:xfrm>
              <a:off x="816" y="2640"/>
              <a:ext cx="1440" cy="1344"/>
              <a:chOff x="912" y="1392"/>
              <a:chExt cx="1440" cy="1344"/>
            </a:xfrm>
          </p:grpSpPr>
          <p:sp>
            <p:nvSpPr>
              <p:cNvPr id="6209" name="矩形 6208"/>
              <p:cNvSpPr/>
              <p:nvPr/>
            </p:nvSpPr>
            <p:spPr>
              <a:xfrm>
                <a:off x="912" y="1392"/>
                <a:ext cx="1440" cy="1344"/>
              </a:xfrm>
              <a:prstGeom prst="rect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210" name="椭圆 6209"/>
              <p:cNvSpPr/>
              <p:nvPr/>
            </p:nvSpPr>
            <p:spPr>
              <a:xfrm>
                <a:off x="1056" y="1488"/>
                <a:ext cx="1152" cy="1152"/>
              </a:xfrm>
              <a:prstGeom prst="ellipse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211" name="直接连接符 6210"/>
              <p:cNvSpPr/>
              <p:nvPr/>
            </p:nvSpPr>
            <p:spPr>
              <a:xfrm>
                <a:off x="960" y="2064"/>
                <a:ext cx="13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12" name="直接连接符 6211"/>
              <p:cNvSpPr/>
              <p:nvPr/>
            </p:nvSpPr>
            <p:spPr>
              <a:xfrm>
                <a:off x="1632" y="1392"/>
                <a:ext cx="0" cy="1344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213" name="椭圆 6212"/>
            <p:cNvSpPr/>
            <p:nvPr/>
          </p:nvSpPr>
          <p:spPr>
            <a:xfrm>
              <a:off x="1248" y="3024"/>
              <a:ext cx="576" cy="576"/>
            </a:xfrm>
            <a:prstGeom prst="ellipse">
              <a:avLst/>
            </a:prstGeom>
            <a:gradFill rotWithShape="0">
              <a:gsLst>
                <a:gs pos="0">
                  <a:srgbClr val="0000CC"/>
                </a:gs>
                <a:gs pos="100000">
                  <a:srgbClr val="0000CC">
                    <a:gamma/>
                    <a:shade val="4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214" name="文本框 6213"/>
          <p:cNvSpPr txBox="1"/>
          <p:nvPr/>
        </p:nvSpPr>
        <p:spPr>
          <a:xfrm>
            <a:off x="5029200" y="5638800"/>
            <a:ext cx="14033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fontAlgn="base"/>
            <a:r>
              <a:rPr lang="zh-TW" altLang="en-US" sz="1600" dirty="0">
                <a:latin typeface="Times New Roman" panose="02020603050405020304" pitchFamily="18" charset="0"/>
                <a:ea typeface="標楷體" pitchFamily="65" charset="-120"/>
              </a:rPr>
              <a:t>準確但不精密</a:t>
            </a:r>
            <a:endParaRPr lang="zh-TW" altLang="en-US" sz="1600" dirty="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6215" name="椭圆 6214"/>
          <p:cNvSpPr/>
          <p:nvPr/>
        </p:nvSpPr>
        <p:spPr>
          <a:xfrm>
            <a:off x="5213350" y="4114800"/>
            <a:ext cx="1066800" cy="1066800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16" name="椭圆 6215"/>
          <p:cNvSpPr/>
          <p:nvPr/>
        </p:nvSpPr>
        <p:spPr>
          <a:xfrm>
            <a:off x="5594350" y="45720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17" name="椭圆 6216"/>
          <p:cNvSpPr/>
          <p:nvPr/>
        </p:nvSpPr>
        <p:spPr>
          <a:xfrm>
            <a:off x="5365750" y="48768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18" name="椭圆 6217"/>
          <p:cNvSpPr/>
          <p:nvPr/>
        </p:nvSpPr>
        <p:spPr>
          <a:xfrm>
            <a:off x="5746750" y="43434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19" name="椭圆 6218"/>
          <p:cNvSpPr/>
          <p:nvPr/>
        </p:nvSpPr>
        <p:spPr>
          <a:xfrm>
            <a:off x="6051550" y="48006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20" name="椭圆 6219"/>
          <p:cNvSpPr/>
          <p:nvPr/>
        </p:nvSpPr>
        <p:spPr>
          <a:xfrm>
            <a:off x="5441950" y="42672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21" name="椭圆 6220"/>
          <p:cNvSpPr/>
          <p:nvPr/>
        </p:nvSpPr>
        <p:spPr>
          <a:xfrm>
            <a:off x="5822950" y="48768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22" name="椭圆 6221"/>
          <p:cNvSpPr/>
          <p:nvPr/>
        </p:nvSpPr>
        <p:spPr>
          <a:xfrm>
            <a:off x="5289550" y="44196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23" name="椭圆 6222"/>
          <p:cNvSpPr/>
          <p:nvPr/>
        </p:nvSpPr>
        <p:spPr>
          <a:xfrm>
            <a:off x="6051550" y="44196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24" name="椭圆 6223"/>
          <p:cNvSpPr/>
          <p:nvPr/>
        </p:nvSpPr>
        <p:spPr>
          <a:xfrm>
            <a:off x="5822950" y="4648200"/>
            <a:ext cx="152400" cy="1524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6225" name="组合 6224"/>
          <p:cNvGrpSpPr/>
          <p:nvPr/>
        </p:nvGrpSpPr>
        <p:grpSpPr>
          <a:xfrm>
            <a:off x="6965950" y="3810000"/>
            <a:ext cx="1752600" cy="1676400"/>
            <a:chOff x="3408" y="2640"/>
            <a:chExt cx="1440" cy="1344"/>
          </a:xfrm>
        </p:grpSpPr>
        <p:grpSp>
          <p:nvGrpSpPr>
            <p:cNvPr id="6226" name="组合 6225"/>
            <p:cNvGrpSpPr/>
            <p:nvPr/>
          </p:nvGrpSpPr>
          <p:grpSpPr>
            <a:xfrm>
              <a:off x="3408" y="2640"/>
              <a:ext cx="1440" cy="1344"/>
              <a:chOff x="912" y="1392"/>
              <a:chExt cx="1440" cy="1344"/>
            </a:xfrm>
          </p:grpSpPr>
          <p:sp>
            <p:nvSpPr>
              <p:cNvPr id="6227" name="矩形 6226"/>
              <p:cNvSpPr/>
              <p:nvPr/>
            </p:nvSpPr>
            <p:spPr>
              <a:xfrm>
                <a:off x="912" y="1392"/>
                <a:ext cx="1440" cy="1344"/>
              </a:xfrm>
              <a:prstGeom prst="rect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228" name="椭圆 6227"/>
              <p:cNvSpPr/>
              <p:nvPr/>
            </p:nvSpPr>
            <p:spPr>
              <a:xfrm>
                <a:off x="1056" y="1488"/>
                <a:ext cx="1152" cy="1152"/>
              </a:xfrm>
              <a:prstGeom prst="ellipse">
                <a:avLst/>
              </a:prstGeom>
              <a:gradFill rotWithShape="0">
                <a:gsLst>
                  <a:gs pos="0">
                    <a:srgbClr val="0000CC"/>
                  </a:gs>
                  <a:gs pos="100000">
                    <a:srgbClr val="0000CC">
                      <a:gamma/>
                      <a:shade val="46275"/>
                      <a:invGamma/>
                    </a:srgbClr>
                  </a:gs>
                </a:gsLst>
                <a:lin ang="5400000" scaled="1"/>
                <a:tileRect/>
              </a:gradFill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229" name="直接连接符 6228"/>
              <p:cNvSpPr/>
              <p:nvPr/>
            </p:nvSpPr>
            <p:spPr>
              <a:xfrm>
                <a:off x="960" y="2064"/>
                <a:ext cx="13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30" name="直接连接符 6229"/>
              <p:cNvSpPr/>
              <p:nvPr/>
            </p:nvSpPr>
            <p:spPr>
              <a:xfrm>
                <a:off x="1632" y="1392"/>
                <a:ext cx="0" cy="1344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231" name="椭圆 6230"/>
            <p:cNvSpPr/>
            <p:nvPr/>
          </p:nvSpPr>
          <p:spPr>
            <a:xfrm>
              <a:off x="3984" y="3168"/>
              <a:ext cx="288" cy="288"/>
            </a:xfrm>
            <a:prstGeom prst="ellipse">
              <a:avLst/>
            </a:prstGeom>
            <a:gradFill rotWithShape="0">
              <a:gsLst>
                <a:gs pos="0">
                  <a:srgbClr val="0000CC"/>
                </a:gs>
                <a:gs pos="100000">
                  <a:srgbClr val="0000CC">
                    <a:gamma/>
                    <a:shade val="46275"/>
                    <a:invGamma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232" name="文本框 6231"/>
          <p:cNvSpPr txBox="1"/>
          <p:nvPr/>
        </p:nvSpPr>
        <p:spPr>
          <a:xfrm>
            <a:off x="7213600" y="5683250"/>
            <a:ext cx="1200150" cy="336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fontAlgn="base"/>
            <a:r>
              <a:rPr lang="zh-TW" altLang="en-US" sz="1600" dirty="0">
                <a:latin typeface="Times New Roman" panose="02020603050405020304" pitchFamily="18" charset="0"/>
                <a:ea typeface="標楷體" pitchFamily="65" charset="-120"/>
              </a:rPr>
              <a:t>準確又精密</a:t>
            </a:r>
            <a:endParaRPr lang="zh-TW" altLang="en-US" sz="1600">
              <a:latin typeface="Times New Roman" panose="02020603050405020304" pitchFamily="18" charset="0"/>
              <a:ea typeface="標楷體" pitchFamily="65" charset="-120"/>
            </a:endParaRPr>
          </a:p>
        </p:txBody>
      </p:sp>
      <p:sp>
        <p:nvSpPr>
          <p:cNvPr id="6233" name="椭圆 6232"/>
          <p:cNvSpPr/>
          <p:nvPr/>
        </p:nvSpPr>
        <p:spPr>
          <a:xfrm>
            <a:off x="7613650" y="4414838"/>
            <a:ext cx="457200" cy="4572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4" name="椭圆 6233"/>
          <p:cNvSpPr/>
          <p:nvPr/>
        </p:nvSpPr>
        <p:spPr>
          <a:xfrm>
            <a:off x="7689850" y="45720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5" name="椭圆 6234"/>
          <p:cNvSpPr/>
          <p:nvPr/>
        </p:nvSpPr>
        <p:spPr>
          <a:xfrm>
            <a:off x="7804150" y="46482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6" name="椭圆 6235"/>
          <p:cNvSpPr/>
          <p:nvPr/>
        </p:nvSpPr>
        <p:spPr>
          <a:xfrm>
            <a:off x="7889875" y="4657725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7" name="椭圆 6236"/>
          <p:cNvSpPr/>
          <p:nvPr/>
        </p:nvSpPr>
        <p:spPr>
          <a:xfrm>
            <a:off x="7880350" y="44958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8" name="椭圆 6237"/>
          <p:cNvSpPr/>
          <p:nvPr/>
        </p:nvSpPr>
        <p:spPr>
          <a:xfrm>
            <a:off x="7804150" y="45720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39" name="椭圆 6238"/>
          <p:cNvSpPr/>
          <p:nvPr/>
        </p:nvSpPr>
        <p:spPr>
          <a:xfrm>
            <a:off x="7804150" y="47244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40" name="椭圆 6239"/>
          <p:cNvSpPr/>
          <p:nvPr/>
        </p:nvSpPr>
        <p:spPr>
          <a:xfrm>
            <a:off x="7785100" y="4486275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41" name="椭圆 6240"/>
          <p:cNvSpPr/>
          <p:nvPr/>
        </p:nvSpPr>
        <p:spPr>
          <a:xfrm>
            <a:off x="7718425" y="4657725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42" name="椭圆 6241"/>
          <p:cNvSpPr/>
          <p:nvPr/>
        </p:nvSpPr>
        <p:spPr>
          <a:xfrm>
            <a:off x="7908925" y="4572000"/>
            <a:ext cx="76200" cy="76200"/>
          </a:xfrm>
          <a:prstGeom prst="ellipse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243" name="文本框 6242"/>
          <p:cNvSpPr txBox="1"/>
          <p:nvPr/>
        </p:nvSpPr>
        <p:spPr>
          <a:xfrm>
            <a:off x="685800" y="1600200"/>
            <a:ext cx="41148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表示量測儀器對同一待測工件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以相同量測過程做重復量測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其量測結果的重復性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44" name="文本框 6243"/>
          <p:cNvSpPr txBox="1"/>
          <p:nvPr/>
        </p:nvSpPr>
        <p:spPr>
          <a:xfrm>
            <a:off x="838200" y="3429000"/>
            <a:ext cx="38100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表示實際量測值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或量測平均值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與真值之間的一致性程度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45" name="文本框 6244"/>
          <p:cNvSpPr txBox="1"/>
          <p:nvPr/>
        </p:nvSpPr>
        <p:spPr>
          <a:xfrm>
            <a:off x="838200" y="5334000"/>
            <a:ext cx="39624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精度是精密度和准確度二者的綜合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有時稱精確度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246" name="矩形 6245"/>
          <p:cNvSpPr/>
          <p:nvPr/>
        </p:nvSpPr>
        <p:spPr>
          <a:xfrm>
            <a:off x="228600" y="1066800"/>
            <a:ext cx="8686800" cy="54864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6247" name="图片 624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1200150"/>
            <a:ext cx="323850" cy="323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8" name="图片 624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3028950"/>
            <a:ext cx="323850" cy="323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9" name="图片 6248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8600" y="4857750"/>
            <a:ext cx="323850" cy="323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文本框 7169"/>
          <p:cNvSpPr txBox="1"/>
          <p:nvPr/>
        </p:nvSpPr>
        <p:spPr>
          <a:xfrm>
            <a:off x="457200" y="7620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4.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解析度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分度值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,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Resolution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7171" name="文本框 7170"/>
          <p:cNvSpPr txBox="1"/>
          <p:nvPr/>
        </p:nvSpPr>
        <p:spPr>
          <a:xfrm>
            <a:off x="914400" y="1281113"/>
            <a:ext cx="6400800" cy="1004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定義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量具或儀器對量值所能表現的最小讀數 </a:t>
            </a:r>
            <a:endParaRPr lang="zh-TW" altLang="en-US" dirty="0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  的能力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2" name="文本框 7171"/>
          <p:cNvSpPr txBox="1"/>
          <p:nvPr/>
        </p:nvSpPr>
        <p:spPr>
          <a:xfrm>
            <a:off x="457200" y="2435225"/>
            <a:ext cx="8229600" cy="2720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fontAlgn="base">
              <a:lnSpc>
                <a:spcPct val="8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對於游標量具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just" fontAlgn="base">
              <a:lnSpc>
                <a:spcPct val="80000"/>
              </a:lnSpc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just" fontAlgn="base">
              <a:lnSpc>
                <a:spcPct val="8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解析度指相鄰兩刻線所代表的量值之差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如附表卡尺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).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algn="just" fontAlgn="base">
              <a:lnSpc>
                <a:spcPct val="8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8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對於數顯式儀器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: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80000"/>
              </a:lnSpc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80000"/>
              </a:lnSpc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則要看儀器讀數指示屏顯示量值的最后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8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fontAlgn="base">
              <a:lnSpc>
                <a:spcPct val="8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一位小數所代表的量值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176" name="矩形 7175"/>
          <p:cNvSpPr/>
          <p:nvPr/>
        </p:nvSpPr>
        <p:spPr>
          <a:xfrm>
            <a:off x="381000" y="609600"/>
            <a:ext cx="8458200" cy="59436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7" name="椭圆 7176"/>
          <p:cNvSpPr/>
          <p:nvPr/>
        </p:nvSpPr>
        <p:spPr>
          <a:xfrm>
            <a:off x="7391400" y="762000"/>
            <a:ext cx="1295400" cy="1143000"/>
          </a:xfrm>
          <a:prstGeom prst="ellipse">
            <a:avLst/>
          </a:prstGeom>
          <a:solidFill>
            <a:srgbClr val="CCE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8" name="矩形 7177"/>
          <p:cNvSpPr/>
          <p:nvPr/>
        </p:nvSpPr>
        <p:spPr>
          <a:xfrm>
            <a:off x="7467600" y="1143000"/>
            <a:ext cx="1143000" cy="381000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7179" name="文本框 7178"/>
          <p:cNvSpPr txBox="1"/>
          <p:nvPr/>
        </p:nvSpPr>
        <p:spPr>
          <a:xfrm>
            <a:off x="7620000" y="11049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anose="02020603050405020304" pitchFamily="18" charset="0"/>
                <a:ea typeface="標楷體" pitchFamily="65" charset="-120"/>
              </a:rPr>
              <a:t>0.021</a:t>
            </a:r>
            <a:endParaRPr lang="en-US" altLang="zh-TW">
              <a:latin typeface="Times New Roman" panose="02020603050405020304" pitchFamily="18" charset="0"/>
              <a:ea typeface="標楷體" pitchFamily="65" charset="-120"/>
            </a:endParaRPr>
          </a:p>
        </p:txBody>
      </p:sp>
      <p:pic>
        <p:nvPicPr>
          <p:cNvPr id="7180" name="图片 7179" descr="C:\Program Files\Common Files\Microsoft Shared\Clipart\cagcat50\BD05680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00" y="4191000"/>
            <a:ext cx="2209800" cy="2362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1" name="图片 7180" descr="C:\Program Files\Common Files\Microsoft Shared\Clipart\themes1\Lines\BD14710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6019800"/>
            <a:ext cx="6858000" cy="457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84" name="文本框 7183"/>
          <p:cNvSpPr txBox="1"/>
          <p:nvPr/>
        </p:nvSpPr>
        <p:spPr>
          <a:xfrm>
            <a:off x="1066800" y="5257800"/>
            <a:ext cx="41148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如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: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投影機顯示讀數為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10.051,</a:t>
            </a:r>
            <a:r>
              <a:rPr lang="zh-TW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則解析度為</a:t>
            </a:r>
            <a:r>
              <a:rPr lang="en-US" altLang="zh-TW" dirty="0">
                <a:solidFill>
                  <a:schemeClr val="accent2"/>
                </a:solidFill>
                <a:latin typeface="Times New Roman" panose="02020603050405020304" pitchFamily="18" charset="0"/>
                <a:ea typeface="標楷體" pitchFamily="65" charset="-120"/>
              </a:rPr>
              <a:t>0.001</a:t>
            </a:r>
            <a:endParaRPr lang="en-US" altLang="zh-TW">
              <a:solidFill>
                <a:schemeClr val="accent2"/>
              </a:solidFill>
              <a:latin typeface="Times New Roman" panose="02020603050405020304" pitchFamily="18" charset="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文本框 8193"/>
          <p:cNvSpPr txBox="1"/>
          <p:nvPr/>
        </p:nvSpPr>
        <p:spPr>
          <a:xfrm>
            <a:off x="457200" y="6858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5.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重復性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Repeatability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457200" y="3352800"/>
            <a:ext cx="4419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6.</a:t>
            </a:r>
            <a:r>
              <a:rPr lang="zh-TW" altLang="en-US" b="1" dirty="0">
                <a:latin typeface="Times New Roman" panose="02020603050405020304" pitchFamily="18" charset="0"/>
                <a:ea typeface="PMingLiU" pitchFamily="18" charset="-120"/>
              </a:rPr>
              <a:t>再生性</a:t>
            </a:r>
            <a:r>
              <a:rPr lang="en-US" altLang="zh-TW" b="1" dirty="0">
                <a:latin typeface="Times New Roman" panose="02020603050405020304" pitchFamily="18" charset="0"/>
                <a:ea typeface="PMingLiU" pitchFamily="18" charset="-120"/>
              </a:rPr>
              <a:t>(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Reproducibility</a:t>
            </a:r>
            <a:r>
              <a:rPr lang="en-US" altLang="zh-TW" b="1">
                <a:latin typeface="Times New Roman" panose="02020603050405020304" pitchFamily="18" charset="0"/>
                <a:ea typeface="PMingLiU" pitchFamily="18" charset="-120"/>
              </a:rPr>
              <a:t>):</a:t>
            </a:r>
            <a:endParaRPr lang="en-US" altLang="zh-TW" b="1"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8196" name="文本框 8195"/>
          <p:cNvSpPr txBox="1"/>
          <p:nvPr/>
        </p:nvSpPr>
        <p:spPr>
          <a:xfrm>
            <a:off x="685800" y="1082675"/>
            <a:ext cx="7696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量測同一組工件的過程中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任一量測值分佈於總平均值之附近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此分布的程度即表示量測之重復的程度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1219200" y="19812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前提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	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同一作業者  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同一量具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2133600" y="2286000"/>
            <a:ext cx="617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同一被測工件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測量次數為多次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N&gt;1)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1219200" y="2819400"/>
            <a:ext cx="3352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結果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反映量具變異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685800" y="3825875"/>
            <a:ext cx="76200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不同作業者以相同之量具量測被測工件之特性時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量測平均值之差異</a:t>
            </a:r>
            <a:r>
              <a:rPr lang="en-US" altLang="zh-TW" dirty="0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solidFill>
                <a:schemeClr val="accent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1219200" y="4724400"/>
            <a:ext cx="533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前提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	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同一量具  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同一被測工件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02" name="文本框 8201"/>
          <p:cNvSpPr txBox="1"/>
          <p:nvPr/>
        </p:nvSpPr>
        <p:spPr>
          <a:xfrm>
            <a:off x="2133600" y="5181600"/>
            <a:ext cx="236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不同作業者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03" name="文本框 8202"/>
          <p:cNvSpPr txBox="1"/>
          <p:nvPr/>
        </p:nvSpPr>
        <p:spPr>
          <a:xfrm>
            <a:off x="1219200" y="5715000"/>
            <a:ext cx="3886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結果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反映作業者的變異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.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204" name="矩形 8203"/>
          <p:cNvSpPr/>
          <p:nvPr/>
        </p:nvSpPr>
        <p:spPr>
          <a:xfrm>
            <a:off x="457200" y="533400"/>
            <a:ext cx="8305800" cy="60198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8205" name="图片 8204" descr="C:\Program Files\Common Files\Microsoft Shared\Clipart\cagcat50\HM00361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67400" y="4572000"/>
            <a:ext cx="2895600" cy="1927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6" name="图片 8205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52578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7" name="图片 8206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0574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8" name="图片 8207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20574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9" name="图片 8208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3622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10" name="图片 8209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0100" y="23622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11" name="图片 8210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4819650"/>
            <a:ext cx="296863" cy="2968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12" name="图片 8211" descr="C:\Program Files\Common Files\Microsoft Shared\Clipart\themes1\Bullets\BD14868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4800600"/>
            <a:ext cx="296863" cy="2968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文本框 9218"/>
          <p:cNvSpPr txBox="1"/>
          <p:nvPr/>
        </p:nvSpPr>
        <p:spPr>
          <a:xfrm>
            <a:off x="990600" y="1690688"/>
            <a:ext cx="7543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endParaRPr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9220" name="矩形 9219"/>
          <p:cNvSpPr/>
          <p:nvPr/>
        </p:nvSpPr>
        <p:spPr>
          <a:xfrm>
            <a:off x="838200" y="1081088"/>
            <a:ext cx="7543800" cy="3810000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33CC33">
                  <a:gamma/>
                  <a:shade val="4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5pPr>
          </a:lstStyle>
          <a:p>
            <a:pPr lvl="0" algn="ctr"/>
            <a:endParaRPr lang="zh-TW" altLang="zh-TW" sz="4000"/>
          </a:p>
          <a:p>
            <a:pPr lvl="0" algn="just">
              <a:buNone/>
            </a:pPr>
            <a:r>
              <a:rPr lang="zh-TW" altLang="en-US" sz="4000">
                <a:solidFill>
                  <a:srgbClr val="FFFF00"/>
                </a:solidFill>
              </a:rPr>
              <a:t>  </a:t>
            </a:r>
            <a:endParaRPr lang="zh-TW" altLang="en-US" sz="4000"/>
          </a:p>
        </p:txBody>
      </p:sp>
      <p:sp>
        <p:nvSpPr>
          <p:cNvPr id="9221" name="任意多边形 9220"/>
          <p:cNvSpPr/>
          <p:nvPr/>
        </p:nvSpPr>
        <p:spPr>
          <a:xfrm>
            <a:off x="2438400" y="2363788"/>
            <a:ext cx="3733800" cy="1054100"/>
          </a:xfrm>
          <a:custGeom>
            <a:avLst/>
            <a:gdLst/>
            <a:ahLst/>
            <a:cxnLst/>
            <a:pathLst>
              <a:path w="2352" h="664">
                <a:moveTo>
                  <a:pt x="0" y="632"/>
                </a:moveTo>
                <a:cubicBezTo>
                  <a:pt x="140" y="648"/>
                  <a:pt x="280" y="664"/>
                  <a:pt x="432" y="584"/>
                </a:cubicBezTo>
                <a:cubicBezTo>
                  <a:pt x="584" y="504"/>
                  <a:pt x="768" y="248"/>
                  <a:pt x="912" y="152"/>
                </a:cubicBezTo>
                <a:cubicBezTo>
                  <a:pt x="1056" y="56"/>
                  <a:pt x="1176" y="0"/>
                  <a:pt x="1296" y="8"/>
                </a:cubicBezTo>
                <a:cubicBezTo>
                  <a:pt x="1416" y="16"/>
                  <a:pt x="1544" y="128"/>
                  <a:pt x="1632" y="200"/>
                </a:cubicBezTo>
                <a:cubicBezTo>
                  <a:pt x="1720" y="272"/>
                  <a:pt x="1776" y="384"/>
                  <a:pt x="1824" y="440"/>
                </a:cubicBezTo>
                <a:cubicBezTo>
                  <a:pt x="1872" y="496"/>
                  <a:pt x="1872" y="504"/>
                  <a:pt x="1920" y="536"/>
                </a:cubicBezTo>
                <a:cubicBezTo>
                  <a:pt x="1968" y="568"/>
                  <a:pt x="2040" y="616"/>
                  <a:pt x="2112" y="632"/>
                </a:cubicBezTo>
                <a:cubicBezTo>
                  <a:pt x="2184" y="648"/>
                  <a:pt x="2320" y="632"/>
                  <a:pt x="2352" y="632"/>
                </a:cubicBezTo>
              </a:path>
            </a:pathLst>
          </a:custGeom>
          <a:solidFill>
            <a:srgbClr val="99CCFF"/>
          </a:solidFill>
          <a:ln w="508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2" name="直接连接符 9221"/>
          <p:cNvSpPr/>
          <p:nvPr/>
        </p:nvSpPr>
        <p:spPr>
          <a:xfrm>
            <a:off x="2209800" y="3417888"/>
            <a:ext cx="4572000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3" name="上箭头 9222"/>
          <p:cNvSpPr/>
          <p:nvPr/>
        </p:nvSpPr>
        <p:spPr>
          <a:xfrm>
            <a:off x="4419600" y="1614488"/>
            <a:ext cx="76200" cy="1981200"/>
          </a:xfrm>
          <a:prstGeom prst="upArrow">
            <a:avLst>
              <a:gd name="adj1" fmla="val 50000"/>
              <a:gd name="adj2" fmla="val 6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4" name="矩形 9223"/>
          <p:cNvSpPr/>
          <p:nvPr/>
        </p:nvSpPr>
        <p:spPr>
          <a:xfrm>
            <a:off x="38862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5" name="矩形 9224"/>
          <p:cNvSpPr/>
          <p:nvPr/>
        </p:nvSpPr>
        <p:spPr>
          <a:xfrm>
            <a:off x="33528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6" name="矩形 9225"/>
          <p:cNvSpPr/>
          <p:nvPr/>
        </p:nvSpPr>
        <p:spPr>
          <a:xfrm>
            <a:off x="28194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7" name="矩形 9226"/>
          <p:cNvSpPr/>
          <p:nvPr/>
        </p:nvSpPr>
        <p:spPr>
          <a:xfrm>
            <a:off x="48768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8" name="矩形 9227"/>
          <p:cNvSpPr/>
          <p:nvPr/>
        </p:nvSpPr>
        <p:spPr>
          <a:xfrm>
            <a:off x="53340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9" name="矩形 9228"/>
          <p:cNvSpPr/>
          <p:nvPr/>
        </p:nvSpPr>
        <p:spPr>
          <a:xfrm>
            <a:off x="5867400" y="3290888"/>
            <a:ext cx="762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30" name="文本框 9229"/>
          <p:cNvSpPr txBox="1"/>
          <p:nvPr/>
        </p:nvSpPr>
        <p:spPr>
          <a:xfrm>
            <a:off x="1905000" y="3621088"/>
            <a:ext cx="5791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PMingLiU" pitchFamily="18" charset="-120"/>
              </a:rPr>
              <a:t>        </a:t>
            </a:r>
            <a:r>
              <a:rPr lang="en-US" altLang="zh-TW">
                <a:solidFill>
                  <a:srgbClr val="FF3300"/>
                </a:solidFill>
                <a:latin typeface="Times New Roman" panose="02020603050405020304" pitchFamily="18" charset="0"/>
                <a:ea typeface="PMingLiU" pitchFamily="18" charset="-120"/>
              </a:rPr>
              <a:t>-3</a:t>
            </a:r>
            <a:r>
              <a:rPr lang="en-US" altLang="zh-TW" dirty="0">
                <a:solidFill>
                  <a:srgbClr val="FF3300"/>
                </a:solidFill>
                <a:latin typeface="Times New Roman" panose="02020603050405020304" pitchFamily="18" charset="0"/>
                <a:ea typeface="PMingLiU" pitchFamily="18" charset="-120"/>
                <a:sym typeface="Symbol" panose="05050102010706020507" pitchFamily="18" charset="2"/>
              </a:rPr>
              <a:t> -2 -1    0   1  2  3</a:t>
            </a:r>
            <a:endParaRPr lang="en-US" altLang="zh-TW">
              <a:solidFill>
                <a:srgbClr val="FF33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9231" name="文本框 9230"/>
          <p:cNvSpPr txBox="1"/>
          <p:nvPr/>
        </p:nvSpPr>
        <p:spPr>
          <a:xfrm>
            <a:off x="457200" y="5272088"/>
            <a:ext cx="79248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sz="2800" b="1">
                <a:solidFill>
                  <a:schemeClr val="accent2"/>
                </a:solidFill>
                <a:latin typeface="Times New Roman" panose="02020603050405020304" pitchFamily="18" charset="0"/>
                <a:ea typeface="PMingLiU" pitchFamily="18" charset="-120"/>
              </a:rPr>
              <a:t>       Note: Precision is often called Repeatability</a:t>
            </a:r>
            <a:endParaRPr lang="en-US" altLang="zh-TW" sz="2800" b="1">
              <a:solidFill>
                <a:schemeClr val="accent2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9242" name="矩形 9241"/>
          <p:cNvSpPr/>
          <p:nvPr/>
        </p:nvSpPr>
        <p:spPr>
          <a:xfrm>
            <a:off x="533400" y="609600"/>
            <a:ext cx="8229600" cy="57912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43" name="文本框 9242"/>
          <p:cNvSpPr txBox="1"/>
          <p:nvPr/>
        </p:nvSpPr>
        <p:spPr>
          <a:xfrm>
            <a:off x="3276600" y="285750"/>
            <a:ext cx="3505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200" b="1">
                <a:solidFill>
                  <a:schemeClr val="accent2"/>
                </a:solidFill>
                <a:latin typeface="Letter Gothic" pitchFamily="49" charset="0"/>
                <a:ea typeface="宋体" panose="02010600030101010101" pitchFamily="2" charset="-122"/>
              </a:rPr>
              <a:t>Repeatability</a:t>
            </a:r>
            <a:endParaRPr lang="en-US" altLang="zh-TW" sz="3200" b="1">
              <a:solidFill>
                <a:schemeClr val="accent2"/>
              </a:solidFill>
              <a:latin typeface="Letter Gothic" pitchFamily="49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矩形 10241"/>
          <p:cNvSpPr/>
          <p:nvPr/>
        </p:nvSpPr>
        <p:spPr>
          <a:xfrm>
            <a:off x="1028700" y="2260600"/>
            <a:ext cx="7239000" cy="2895600"/>
          </a:xfrm>
          <a:prstGeom prst="rect">
            <a:avLst/>
          </a:prstGeom>
          <a:gradFill rotWithShape="0">
            <a:gsLst>
              <a:gs pos="0">
                <a:srgbClr val="0000FF">
                  <a:gamma/>
                  <a:shade val="46275"/>
                  <a:invGamma/>
                </a:srgbClr>
              </a:gs>
              <a:gs pos="100000">
                <a:srgbClr val="0000FF"/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075" tIns="46038" rIns="92075" bIns="46038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5pPr>
          </a:lstStyle>
          <a:p>
            <a:pPr lvl="0">
              <a:buNone/>
            </a:pPr>
            <a:endParaRPr lang="zh-TW" altLang="zh-TW" sz="4000"/>
          </a:p>
          <a:p>
            <a:pPr lvl="0" algn="just">
              <a:buNone/>
            </a:pPr>
            <a:r>
              <a:rPr lang="zh-TW" altLang="en-US" sz="4000">
                <a:solidFill>
                  <a:srgbClr val="FFFF00"/>
                </a:solidFill>
              </a:rPr>
              <a:t>  </a:t>
            </a:r>
            <a:endParaRPr lang="zh-TW" altLang="en-US" sz="4000"/>
          </a:p>
        </p:txBody>
      </p:sp>
      <p:sp>
        <p:nvSpPr>
          <p:cNvPr id="10243" name="任意多边形 10242"/>
          <p:cNvSpPr/>
          <p:nvPr/>
        </p:nvSpPr>
        <p:spPr>
          <a:xfrm>
            <a:off x="2628900" y="3644900"/>
            <a:ext cx="3733800" cy="1054100"/>
          </a:xfrm>
          <a:custGeom>
            <a:avLst/>
            <a:gdLst/>
            <a:ahLst/>
            <a:cxnLst/>
            <a:pathLst>
              <a:path w="2352" h="664">
                <a:moveTo>
                  <a:pt x="0" y="632"/>
                </a:moveTo>
                <a:cubicBezTo>
                  <a:pt x="140" y="648"/>
                  <a:pt x="280" y="664"/>
                  <a:pt x="432" y="584"/>
                </a:cubicBezTo>
                <a:cubicBezTo>
                  <a:pt x="584" y="504"/>
                  <a:pt x="768" y="248"/>
                  <a:pt x="912" y="152"/>
                </a:cubicBezTo>
                <a:cubicBezTo>
                  <a:pt x="1056" y="56"/>
                  <a:pt x="1176" y="0"/>
                  <a:pt x="1296" y="8"/>
                </a:cubicBezTo>
                <a:cubicBezTo>
                  <a:pt x="1416" y="16"/>
                  <a:pt x="1544" y="128"/>
                  <a:pt x="1632" y="200"/>
                </a:cubicBezTo>
                <a:cubicBezTo>
                  <a:pt x="1720" y="272"/>
                  <a:pt x="1776" y="384"/>
                  <a:pt x="1824" y="440"/>
                </a:cubicBezTo>
                <a:cubicBezTo>
                  <a:pt x="1872" y="496"/>
                  <a:pt x="1872" y="504"/>
                  <a:pt x="1920" y="536"/>
                </a:cubicBezTo>
                <a:cubicBezTo>
                  <a:pt x="1968" y="568"/>
                  <a:pt x="2040" y="616"/>
                  <a:pt x="2112" y="632"/>
                </a:cubicBezTo>
                <a:cubicBezTo>
                  <a:pt x="2184" y="648"/>
                  <a:pt x="2320" y="632"/>
                  <a:pt x="2352" y="632"/>
                </a:cubicBezTo>
              </a:path>
            </a:pathLst>
          </a:custGeom>
          <a:solidFill>
            <a:schemeClr val="accent2"/>
          </a:solidFill>
          <a:ln w="508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4" name="任意多边形 10243"/>
          <p:cNvSpPr/>
          <p:nvPr/>
        </p:nvSpPr>
        <p:spPr>
          <a:xfrm>
            <a:off x="4457700" y="3035300"/>
            <a:ext cx="3733800" cy="1054100"/>
          </a:xfrm>
          <a:custGeom>
            <a:avLst/>
            <a:gdLst/>
            <a:ahLst/>
            <a:cxnLst/>
            <a:pathLst>
              <a:path w="2352" h="664">
                <a:moveTo>
                  <a:pt x="0" y="632"/>
                </a:moveTo>
                <a:cubicBezTo>
                  <a:pt x="140" y="648"/>
                  <a:pt x="280" y="664"/>
                  <a:pt x="432" y="584"/>
                </a:cubicBezTo>
                <a:cubicBezTo>
                  <a:pt x="584" y="504"/>
                  <a:pt x="768" y="248"/>
                  <a:pt x="912" y="152"/>
                </a:cubicBezTo>
                <a:cubicBezTo>
                  <a:pt x="1056" y="56"/>
                  <a:pt x="1176" y="0"/>
                  <a:pt x="1296" y="8"/>
                </a:cubicBezTo>
                <a:cubicBezTo>
                  <a:pt x="1416" y="16"/>
                  <a:pt x="1544" y="128"/>
                  <a:pt x="1632" y="200"/>
                </a:cubicBezTo>
                <a:cubicBezTo>
                  <a:pt x="1720" y="272"/>
                  <a:pt x="1776" y="384"/>
                  <a:pt x="1824" y="440"/>
                </a:cubicBezTo>
                <a:cubicBezTo>
                  <a:pt x="1872" y="496"/>
                  <a:pt x="1872" y="504"/>
                  <a:pt x="1920" y="536"/>
                </a:cubicBezTo>
                <a:cubicBezTo>
                  <a:pt x="1968" y="568"/>
                  <a:pt x="2040" y="616"/>
                  <a:pt x="2112" y="632"/>
                </a:cubicBezTo>
                <a:cubicBezTo>
                  <a:pt x="2184" y="648"/>
                  <a:pt x="2320" y="632"/>
                  <a:pt x="2352" y="632"/>
                </a:cubicBezTo>
              </a:path>
            </a:pathLst>
          </a:custGeom>
          <a:solidFill>
            <a:srgbClr val="00FF00"/>
          </a:solidFill>
          <a:ln w="508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5" name="任意多边形 10244"/>
          <p:cNvSpPr/>
          <p:nvPr/>
        </p:nvSpPr>
        <p:spPr>
          <a:xfrm>
            <a:off x="1104900" y="2565400"/>
            <a:ext cx="3733800" cy="1054100"/>
          </a:xfrm>
          <a:custGeom>
            <a:avLst/>
            <a:gdLst/>
            <a:ahLst/>
            <a:cxnLst/>
            <a:pathLst>
              <a:path w="2352" h="664">
                <a:moveTo>
                  <a:pt x="0" y="632"/>
                </a:moveTo>
                <a:cubicBezTo>
                  <a:pt x="140" y="648"/>
                  <a:pt x="280" y="664"/>
                  <a:pt x="432" y="584"/>
                </a:cubicBezTo>
                <a:cubicBezTo>
                  <a:pt x="584" y="504"/>
                  <a:pt x="768" y="248"/>
                  <a:pt x="912" y="152"/>
                </a:cubicBezTo>
                <a:cubicBezTo>
                  <a:pt x="1056" y="56"/>
                  <a:pt x="1176" y="0"/>
                  <a:pt x="1296" y="8"/>
                </a:cubicBezTo>
                <a:cubicBezTo>
                  <a:pt x="1416" y="16"/>
                  <a:pt x="1544" y="128"/>
                  <a:pt x="1632" y="200"/>
                </a:cubicBezTo>
                <a:cubicBezTo>
                  <a:pt x="1720" y="272"/>
                  <a:pt x="1776" y="384"/>
                  <a:pt x="1824" y="440"/>
                </a:cubicBezTo>
                <a:cubicBezTo>
                  <a:pt x="1872" y="496"/>
                  <a:pt x="1872" y="504"/>
                  <a:pt x="1920" y="536"/>
                </a:cubicBezTo>
                <a:cubicBezTo>
                  <a:pt x="1968" y="568"/>
                  <a:pt x="2040" y="616"/>
                  <a:pt x="2112" y="632"/>
                </a:cubicBezTo>
                <a:cubicBezTo>
                  <a:pt x="2184" y="648"/>
                  <a:pt x="2320" y="632"/>
                  <a:pt x="2352" y="632"/>
                </a:cubicBezTo>
              </a:path>
            </a:pathLst>
          </a:custGeom>
          <a:solidFill>
            <a:schemeClr val="hlink"/>
          </a:solidFill>
          <a:ln w="508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6" name="上箭头 10245"/>
          <p:cNvSpPr/>
          <p:nvPr/>
        </p:nvSpPr>
        <p:spPr>
          <a:xfrm>
            <a:off x="4610100" y="2641600"/>
            <a:ext cx="76200" cy="2514600"/>
          </a:xfrm>
          <a:prstGeom prst="upArrow">
            <a:avLst>
              <a:gd name="adj1" fmla="val 50000"/>
              <a:gd name="adj2" fmla="val 825000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7" name="上箭头 10246"/>
          <p:cNvSpPr/>
          <p:nvPr/>
        </p:nvSpPr>
        <p:spPr>
          <a:xfrm>
            <a:off x="6438900" y="2260600"/>
            <a:ext cx="76200" cy="2895600"/>
          </a:xfrm>
          <a:prstGeom prst="upArrow">
            <a:avLst>
              <a:gd name="adj1" fmla="val 50000"/>
              <a:gd name="adj2" fmla="val 950000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8" name="上箭头 10247"/>
          <p:cNvSpPr/>
          <p:nvPr/>
        </p:nvSpPr>
        <p:spPr>
          <a:xfrm>
            <a:off x="3086100" y="2260600"/>
            <a:ext cx="76200" cy="2895600"/>
          </a:xfrm>
          <a:prstGeom prst="upArrow">
            <a:avLst>
              <a:gd name="adj1" fmla="val 50000"/>
              <a:gd name="adj2" fmla="val 950000"/>
            </a:avLst>
          </a:prstGeom>
          <a:solidFill>
            <a:srgbClr val="FF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49" name="文本框 10248"/>
          <p:cNvSpPr txBox="1"/>
          <p:nvPr/>
        </p:nvSpPr>
        <p:spPr>
          <a:xfrm>
            <a:off x="1219200" y="1752600"/>
            <a:ext cx="7467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>
                <a:latin typeface="Times New Roman" panose="02020603050405020304" pitchFamily="18" charset="0"/>
                <a:ea typeface="PMingLiU" pitchFamily="18" charset="-120"/>
              </a:rPr>
              <a:t>          </a:t>
            </a:r>
            <a:r>
              <a:rPr lang="en-US" altLang="zh-TW" b="1">
                <a:solidFill>
                  <a:schemeClr val="tx2"/>
                </a:solidFill>
                <a:latin typeface="Times New Roman" panose="02020603050405020304" pitchFamily="18" charset="0"/>
                <a:ea typeface="PMingLiU" pitchFamily="18" charset="-120"/>
              </a:rPr>
              <a:t>Operator A</a:t>
            </a:r>
            <a:r>
              <a:rPr lang="en-US" altLang="zh-TW" b="1">
                <a:solidFill>
                  <a:srgbClr val="0000FF"/>
                </a:solidFill>
                <a:latin typeface="Times New Roman" panose="02020603050405020304" pitchFamily="18" charset="0"/>
                <a:ea typeface="PMingLiU" pitchFamily="18" charset="-120"/>
              </a:rPr>
              <a:t>   </a:t>
            </a:r>
            <a:r>
              <a:rPr lang="en-US" altLang="zh-TW" b="1">
                <a:solidFill>
                  <a:schemeClr val="accent2"/>
                </a:solidFill>
                <a:latin typeface="Times New Roman" panose="02020603050405020304" pitchFamily="18" charset="0"/>
                <a:ea typeface="PMingLiU" pitchFamily="18" charset="-120"/>
              </a:rPr>
              <a:t>Operator B</a:t>
            </a:r>
            <a:r>
              <a:rPr lang="en-US" altLang="zh-TW" b="1">
                <a:solidFill>
                  <a:srgbClr val="0000FF"/>
                </a:solidFill>
                <a:latin typeface="Times New Roman" panose="02020603050405020304" pitchFamily="18" charset="0"/>
                <a:ea typeface="PMingLiU" pitchFamily="18" charset="-120"/>
              </a:rPr>
              <a:t>    </a:t>
            </a:r>
            <a:r>
              <a:rPr lang="en-US" altLang="zh-TW" b="1">
                <a:solidFill>
                  <a:srgbClr val="00CC00"/>
                </a:solidFill>
                <a:latin typeface="Times New Roman" panose="02020603050405020304" pitchFamily="18" charset="0"/>
                <a:ea typeface="PMingLiU" pitchFamily="18" charset="-120"/>
              </a:rPr>
              <a:t>Operator C</a:t>
            </a:r>
            <a:endParaRPr lang="en-US" altLang="zh-TW">
              <a:solidFill>
                <a:srgbClr val="00CC00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250" name="左右箭头 10249"/>
          <p:cNvSpPr/>
          <p:nvPr/>
        </p:nvSpPr>
        <p:spPr>
          <a:xfrm>
            <a:off x="3124200" y="5105400"/>
            <a:ext cx="3352800" cy="152400"/>
          </a:xfrm>
          <a:prstGeom prst="leftRightArrow">
            <a:avLst>
              <a:gd name="adj1" fmla="val 50000"/>
              <a:gd name="adj2" fmla="val 440000"/>
            </a:avLst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51" name="文本框 10250"/>
          <p:cNvSpPr txBox="1"/>
          <p:nvPr/>
        </p:nvSpPr>
        <p:spPr>
          <a:xfrm>
            <a:off x="3505200" y="5562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base">
              <a:spcBef>
                <a:spcPct val="50000"/>
              </a:spcBef>
            </a:pPr>
            <a:r>
              <a:rPr lang="en-US" altLang="zh-TW" b="1">
                <a:solidFill>
                  <a:schemeClr val="accent2"/>
                </a:solidFill>
                <a:latin typeface="Times New Roman" panose="02020603050405020304" pitchFamily="18" charset="0"/>
                <a:ea typeface="PMingLiU" pitchFamily="18" charset="-120"/>
              </a:rPr>
              <a:t>   Reproducibility</a:t>
            </a:r>
            <a:endParaRPr lang="en-US" altLang="zh-TW" b="1" i="1">
              <a:solidFill>
                <a:schemeClr val="accent2"/>
              </a:solidFill>
              <a:latin typeface="Times New Roman" panose="02020603050405020304" pitchFamily="18" charset="0"/>
              <a:ea typeface="PMingLiU" pitchFamily="18" charset="-120"/>
            </a:endParaRPr>
          </a:p>
        </p:txBody>
      </p:sp>
      <p:sp>
        <p:nvSpPr>
          <p:cNvPr id="10252" name="矩形 10251"/>
          <p:cNvSpPr/>
          <p:nvPr/>
        </p:nvSpPr>
        <p:spPr>
          <a:xfrm>
            <a:off x="381000" y="914400"/>
            <a:ext cx="8382000" cy="5562600"/>
          </a:xfrm>
          <a:prstGeom prst="rect">
            <a:avLst/>
          </a:prstGeom>
          <a:noFill/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253" name="文本框 10252"/>
          <p:cNvSpPr txBox="1"/>
          <p:nvPr/>
        </p:nvSpPr>
        <p:spPr>
          <a:xfrm>
            <a:off x="2952750" y="609600"/>
            <a:ext cx="3581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TW" sz="3200" b="1">
                <a:solidFill>
                  <a:schemeClr val="accent2"/>
                </a:solidFill>
                <a:latin typeface="Letter Gothic" pitchFamily="49" charset="0"/>
                <a:ea typeface="PMingLiU" pitchFamily="18" charset="-120"/>
              </a:rPr>
              <a:t>Reproducibility</a:t>
            </a:r>
            <a:endParaRPr lang="en-US" altLang="zh-TW" sz="3200" b="1">
              <a:solidFill>
                <a:schemeClr val="accent2"/>
              </a:solidFill>
              <a:latin typeface="Letter Gothic" pitchFamily="49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3153</Words>
  <Application>WPS 演示</Application>
  <PresentationFormat>如螢幕大小</PresentationFormat>
  <Paragraphs>552</Paragraphs>
  <Slides>24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24</vt:i4>
      </vt:variant>
    </vt:vector>
  </HeadingPairs>
  <TitlesOfParts>
    <vt:vector size="47" baseType="lpstr">
      <vt:lpstr>Arial</vt:lpstr>
      <vt:lpstr>宋体</vt:lpstr>
      <vt:lpstr>Wingdings</vt:lpstr>
      <vt:lpstr>Times New Roman</vt:lpstr>
      <vt:lpstr>PMingLiU</vt:lpstr>
      <vt:lpstr>MingLiU-ExtB</vt:lpstr>
      <vt:lpstr>Romantic</vt:lpstr>
      <vt:lpstr>華康儷粗黑</vt:lpstr>
      <vt:lpstr>Microsoft JhengHei</vt:lpstr>
      <vt:lpstr>標楷體</vt:lpstr>
      <vt:lpstr>Symbol</vt:lpstr>
      <vt:lpstr>Letter Gothic</vt:lpstr>
      <vt:lpstr>AMGDT</vt:lpstr>
      <vt:lpstr>微软雅黑</vt:lpstr>
      <vt:lpstr>Calibri</vt:lpstr>
      <vt:lpstr>Arial Unicode MS</vt:lpstr>
      <vt:lpstr>預設簡報設計</vt:lpstr>
      <vt:lpstr>Word.Document.8</vt:lpstr>
      <vt:lpstr>Word.Document.8</vt:lpstr>
      <vt:lpstr>Word.Document.8</vt:lpstr>
      <vt:lpstr>Paint.Picture</vt:lpstr>
      <vt:lpstr>Excel.Sheet.8</vt:lpstr>
      <vt:lpstr>Excel.Sheet.8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Foxconn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Water</dc:creator>
  <cp:lastModifiedBy>德玉David</cp:lastModifiedBy>
  <cp:revision>150</cp:revision>
  <dcterms:created xsi:type="dcterms:W3CDTF">2001-11-02T13:55:30Z</dcterms:created>
  <dcterms:modified xsi:type="dcterms:W3CDTF">2021-12-25T08:10:35Z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0C07B35DD9084C9D8A28F6527C721623</vt:lpwstr>
  </property>
  <property fmtid="{D5CDD505-2E9C-101B-9397-08002B2CF9AE}" pid="3" name="KSOProductBuildVer">
    <vt:lpwstr>2052-11.1.0.11194</vt:lpwstr>
  </property>
</Properties>
</file>